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ry Lumpe" initials="" lastIdx="2" clrIdx="0"/>
  <p:cmAuthor id="1" name="John Correira" initials="" lastIdx="7" clrIdx="1"/>
  <p:cmAuthor id="2" name="Scott Evans" initials="" lastIdx="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C1B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92" autoAdjust="0"/>
  </p:normalViewPr>
  <p:slideViewPr>
    <p:cSldViewPr snapToGrid="0" snapToObjects="1">
      <p:cViewPr varScale="1">
        <p:scale>
          <a:sx n="148" d="100"/>
          <a:sy n="148" d="100"/>
        </p:scale>
        <p:origin x="-400" y="-4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2-09T13:32:55.937" idx="1">
    <p:pos x="6000" y="0"/>
    <p:text>Do you understand why there's no data at the poles?</p:text>
  </p:cm>
  <p:cm authorId="1" dt="2016-12-09T13:32:02.660" idx="1">
    <p:pos x="6000" y="100"/>
    <p:text>Not yet. I'm open to suggestions.</p:text>
  </p:cm>
  <p:cm authorId="1" dt="2016-12-09T13:32:55.937" idx="2">
    <p:pos x="6000" y="200"/>
    <p:text>But there are O/N2 values at the southern pole. It must be a color table thing.</p:text>
  </p:cm>
  <p:cm authorId="2" dt="2016-12-10T18:28:34.685" idx="1">
    <p:pos x="6000" y="300"/>
    <p:text>You'll need to state verbally that no aurora emission is included in the simulations at this stage, but we intend to do that in the future. You could add this to the summary slide too.</p:text>
  </p:cm>
  <p:cm authorId="1" dt="2016-12-10T18:28:34.685" idx="3">
    <p:pos x="6000" y="400"/>
    <p:text>We are not including auroral emssion, but I'm not sure if CTIPe includes any sorts of effects attributable to aurora. Probably best to just not mention that and stick with what you said.</p:text>
  </p:cm>
  <p:cm authorId="2" dt="2016-12-09T07:45:10.668" idx="2">
    <p:pos x="6000" y="500"/>
    <p:text>You don't explicitly say what the image is showing. Is it LBH (R)? Log of radiance? Color table?
Can you tweak the color table any more to bring out any structure in what is being shown. This begs the question as to whether GOLD can resolve any wave structure with measured brightnesses.</p:text>
  </p:cm>
  <p:cm authorId="1" dt="2016-12-09T07:45:10.668" idx="4">
    <p:pos x="6000" y="600"/>
    <p:text>This image is just a placeholder. Will be updated soon.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09302416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Acknowledge Dave &amp; Amal for helping get early version of this effort started. Thank Mihail for providing CTIPe model results.</a:t>
            </a:r>
          </a:p>
          <a:p>
            <a:pPr lvl="0">
              <a:spcBef>
                <a:spcPts val="0"/>
              </a:spcBef>
              <a:buNone/>
            </a:pPr>
            <a:r>
              <a:rPr lang="en"/>
              <a:t>Ended up being more about ‘Simulated GOLD observations’ than ‘Atmospheric Waves’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a:t>24 minutes per scan + 6 minutes for Occ or Limb =  30 minute </a:t>
            </a:r>
            <a:r>
              <a:rPr lang="en" dirty="0" smtClean="0"/>
              <a:t>cadence</a:t>
            </a:r>
            <a:endParaRPr lang="e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1000"/>
              </a:spcBef>
              <a:buNone/>
            </a:pPr>
            <a:r>
              <a:rPr lang="en" sz="1200">
                <a:solidFill>
                  <a:schemeClr val="dk1"/>
                </a:solidFill>
              </a:rPr>
              <a:t>Time varying solar spectra, can and will simulate flares</a:t>
            </a:r>
          </a:p>
          <a:p>
            <a:pPr lvl="0">
              <a:spcBef>
                <a:spcPts val="0"/>
              </a:spcBef>
              <a:buNone/>
            </a:pPr>
            <a:r>
              <a:rPr lang="en" sz="1200"/>
              <a:t>Note that LOSI_3D handles the atomic emissions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Note disk scan starts two steps off disk.</a:t>
            </a:r>
          </a:p>
          <a:p>
            <a:pPr lvl="0">
              <a:spcBef>
                <a:spcPts val="0"/>
              </a:spcBef>
              <a:buNone/>
            </a:pPr>
            <a:r>
              <a:rPr lang="en" dirty="0"/>
              <a:t>Two hemispheres not temporally coincident in real data.</a:t>
            </a:r>
          </a:p>
          <a:p>
            <a:pPr lvl="0">
              <a:spcBef>
                <a:spcPts val="0"/>
              </a:spcBef>
              <a:buNone/>
            </a:pPr>
            <a:r>
              <a:rPr lang="en" dirty="0"/>
              <a:t>Auroral emssions not included at this stage, will be included in the future (algorithms required an auroral contamination flag</a:t>
            </a:r>
            <a:r>
              <a:rPr lang="en" dirty="0" smtClean="0"/>
              <a:t>)</a:t>
            </a:r>
            <a:endParaRPr lang="en-US" dirty="0" smtClean="0"/>
          </a:p>
          <a:p>
            <a:pPr lvl="0">
              <a:spcBef>
                <a:spcPts val="0"/>
              </a:spcBef>
              <a:buNone/>
            </a:pPr>
            <a:r>
              <a:rPr lang="en-US" dirty="0" smtClean="0"/>
              <a:t>This is not </a:t>
            </a:r>
            <a:r>
              <a:rPr lang="en-US" dirty="0" err="1" smtClean="0"/>
              <a:t>pixelation</a:t>
            </a:r>
            <a:r>
              <a:rPr lang="en-US" dirty="0" smtClean="0"/>
              <a:t> of the image, this is</a:t>
            </a:r>
            <a:r>
              <a:rPr lang="en-US" baseline="0" dirty="0" smtClean="0"/>
              <a:t> the L1C grid</a:t>
            </a:r>
            <a:endParaRPr lang="e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Simulated</a:t>
            </a:r>
            <a:r>
              <a:rPr lang="en-US" baseline="0" dirty="0" smtClean="0"/>
              <a:t> O/N2 suggest interesting features will be observable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4" name="Shape 14"/>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9" name="Shape 49"/>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0" name="Shape 5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885875" y="445025"/>
            <a:ext cx="69465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885875" y="445025"/>
            <a:ext cx="69465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885875" y="445025"/>
            <a:ext cx="69465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202445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40" name="Shape 40"/>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1" name="Shape 41"/>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6" name="Shape 4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885875" y="445025"/>
            <a:ext cx="69465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
        <p:nvSpPr>
          <p:cNvPr id="9" name="Shape 9"/>
          <p:cNvSpPr txBox="1"/>
          <p:nvPr/>
        </p:nvSpPr>
        <p:spPr>
          <a:xfrm>
            <a:off x="3492150" y="4719025"/>
            <a:ext cx="2159700" cy="282000"/>
          </a:xfrm>
          <a:prstGeom prst="rect">
            <a:avLst/>
          </a:prstGeom>
          <a:noFill/>
          <a:ln>
            <a:noFill/>
          </a:ln>
        </p:spPr>
        <p:txBody>
          <a:bodyPr lIns="91425" tIns="91425" rIns="91425" bIns="91425" anchor="t" anchorCtr="0">
            <a:noAutofit/>
          </a:bodyPr>
          <a:lstStyle/>
          <a:p>
            <a:pPr lvl="0" algn="ctr" rtl="0">
              <a:spcBef>
                <a:spcPts val="0"/>
              </a:spcBef>
              <a:buNone/>
            </a:pPr>
            <a:r>
              <a:rPr lang="en" sz="1200">
                <a:solidFill>
                  <a:schemeClr val="dk2"/>
                </a:solidFill>
              </a:rPr>
              <a:t>2016 Fall AGU Meeting</a:t>
            </a:r>
          </a:p>
          <a:p>
            <a:pPr lvl="0" rtl="0">
              <a:spcBef>
                <a:spcPts val="0"/>
              </a:spcBef>
              <a:buNone/>
            </a:pPr>
            <a:endParaRPr/>
          </a:p>
        </p:txBody>
      </p:sp>
      <p:pic>
        <p:nvPicPr>
          <p:cNvPr id="10" name="Shape 10" descr="CPI Logo Large (no words).jpg"/>
          <p:cNvPicPr preferRelativeResize="0"/>
          <p:nvPr/>
        </p:nvPicPr>
        <p:blipFill>
          <a:blip r:embed="rId13">
            <a:alphaModFix/>
          </a:blip>
          <a:stretch>
            <a:fillRect/>
          </a:stretch>
        </p:blipFill>
        <p:spPr>
          <a:xfrm>
            <a:off x="7910525" y="0"/>
            <a:ext cx="1233475" cy="925099"/>
          </a:xfrm>
          <a:prstGeom prst="rect">
            <a:avLst/>
          </a:prstGeom>
          <a:noFill/>
          <a:ln>
            <a:noFill/>
          </a:ln>
        </p:spPr>
      </p:pic>
      <p:pic>
        <p:nvPicPr>
          <p:cNvPr id="11" name="Shape 11"/>
          <p:cNvPicPr preferRelativeResize="0"/>
          <p:nvPr/>
        </p:nvPicPr>
        <p:blipFill>
          <a:blip r:embed="rId14">
            <a:alphaModFix/>
          </a:blip>
          <a:stretch>
            <a:fillRect/>
          </a:stretch>
        </p:blipFill>
        <p:spPr>
          <a:xfrm>
            <a:off x="-5" y="90469"/>
            <a:ext cx="2010799" cy="744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9.png"/><Relationship Id="rId1" Type="http://schemas.microsoft.com/office/2007/relationships/media" Target="../media/media3.mp4"/><Relationship Id="rId2" Type="http://schemas.openxmlformats.org/officeDocument/2006/relationships/video" Target="../media/media3.mp4"/></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0.png"/><Relationship Id="rId1" Type="http://schemas.microsoft.com/office/2007/relationships/media" Target="../media/media4.mp4"/><Relationship Id="rId2" Type="http://schemas.openxmlformats.org/officeDocument/2006/relationships/video" Target="../media/media4.mp4"/></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1.png"/><Relationship Id="rId1" Type="http://schemas.microsoft.com/office/2007/relationships/media" Target="../media/media5.mp4"/><Relationship Id="rId2" Type="http://schemas.openxmlformats.org/officeDocument/2006/relationships/video" Target="../media/media5.mp4"/></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2.png"/><Relationship Id="rId1" Type="http://schemas.microsoft.com/office/2007/relationships/media" Target="../media/media6.mp4"/><Relationship Id="rId2" Type="http://schemas.openxmlformats.org/officeDocument/2006/relationships/video" Target="../media/media6.mp4"/></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0.xml"/><Relationship Id="rId5" Type="http://schemas.openxmlformats.org/officeDocument/2006/relationships/image" Target="../media/image13.png"/><Relationship Id="rId1" Type="http://schemas.microsoft.com/office/2007/relationships/media" Target="../media/media7.mp4"/><Relationship Id="rId2" Type="http://schemas.openxmlformats.org/officeDocument/2006/relationships/video" Target="../media/media7.mp4"/></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6.xml"/><Relationship Id="rId5" Type="http://schemas.openxmlformats.org/officeDocument/2006/relationships/image" Target="../media/image5.png"/><Relationship Id="rId1" Type="http://schemas.microsoft.com/office/2007/relationships/media" Target="../media/media1.mp4"/><Relationship Id="rId2" Type="http://schemas.openxmlformats.org/officeDocument/2006/relationships/video" Target="../media/media1.mp4"/></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omments" Target="../comments/comment1.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8.xml"/><Relationship Id="rId5" Type="http://schemas.openxmlformats.org/officeDocument/2006/relationships/image" Target="../media/image8.png"/><Relationship Id="rId1" Type="http://schemas.microsoft.com/office/2007/relationships/media" Target="../media/media2.mp4"/><Relationship Id="rId2" Type="http://schemas.openxmlformats.org/officeDocument/2006/relationships/video" Target="../media/media2.mp4"/></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311700" y="827000"/>
            <a:ext cx="8520600" cy="1284300"/>
          </a:xfrm>
          <a:prstGeom prst="rect">
            <a:avLst/>
          </a:prstGeom>
        </p:spPr>
        <p:txBody>
          <a:bodyPr lIns="91425" tIns="91425" rIns="91425" bIns="91425" anchor="b" anchorCtr="0">
            <a:noAutofit/>
          </a:bodyPr>
          <a:lstStyle/>
          <a:p>
            <a:pPr lvl="0">
              <a:spcBef>
                <a:spcPts val="0"/>
              </a:spcBef>
              <a:buNone/>
            </a:pPr>
            <a:r>
              <a:rPr lang="en" sz="3000"/>
              <a:t>Simulated GOLD Observations of Atmospheric Waves</a:t>
            </a:r>
          </a:p>
        </p:txBody>
      </p:sp>
      <p:sp>
        <p:nvSpPr>
          <p:cNvPr id="58" name="Shape 58"/>
          <p:cNvSpPr txBox="1">
            <a:spLocks noGrp="1"/>
          </p:cNvSpPr>
          <p:nvPr>
            <p:ph type="subTitle" idx="1"/>
          </p:nvPr>
        </p:nvSpPr>
        <p:spPr>
          <a:xfrm>
            <a:off x="311700" y="2300725"/>
            <a:ext cx="8520600" cy="792600"/>
          </a:xfrm>
          <a:prstGeom prst="rect">
            <a:avLst/>
          </a:prstGeom>
        </p:spPr>
        <p:txBody>
          <a:bodyPr lIns="91425" tIns="91425" rIns="91425" bIns="91425" anchor="t" anchorCtr="0">
            <a:noAutofit/>
          </a:bodyPr>
          <a:lstStyle/>
          <a:p>
            <a:pPr lvl="0">
              <a:spcBef>
                <a:spcPts val="0"/>
              </a:spcBef>
              <a:buNone/>
            </a:pPr>
            <a:r>
              <a:rPr lang="en" sz="2400"/>
              <a:t>John Correira</a:t>
            </a:r>
            <a:r>
              <a:rPr lang="en" sz="2400" baseline="30000"/>
              <a:t>1</a:t>
            </a:r>
            <a:r>
              <a:rPr lang="en" sz="2400"/>
              <a:t>, J. Scott Evans</a:t>
            </a:r>
            <a:r>
              <a:rPr lang="en" sz="2400" baseline="30000"/>
              <a:t>1</a:t>
            </a:r>
            <a:r>
              <a:rPr lang="en" sz="2400"/>
              <a:t>, Jerry D. Lumpe</a:t>
            </a:r>
            <a:r>
              <a:rPr lang="en" sz="2400" baseline="30000"/>
              <a:t>1</a:t>
            </a:r>
            <a:r>
              <a:rPr lang="en" sz="2400"/>
              <a:t>, </a:t>
            </a:r>
          </a:p>
          <a:p>
            <a:pPr lvl="0">
              <a:spcBef>
                <a:spcPts val="0"/>
              </a:spcBef>
              <a:buNone/>
            </a:pPr>
            <a:r>
              <a:rPr lang="en" sz="2400"/>
              <a:t>Mihail Codrescu</a:t>
            </a:r>
            <a:r>
              <a:rPr lang="en" sz="2400" baseline="30000"/>
              <a:t>2</a:t>
            </a:r>
            <a:r>
              <a:rPr lang="en" sz="2400"/>
              <a:t>, David W. Rusch</a:t>
            </a:r>
            <a:r>
              <a:rPr lang="en" sz="2400" baseline="30000"/>
              <a:t>3</a:t>
            </a:r>
            <a:r>
              <a:rPr lang="en" sz="2400"/>
              <a:t>, Amal Chandran</a:t>
            </a:r>
            <a:r>
              <a:rPr lang="en" sz="2400" baseline="30000"/>
              <a:t>3</a:t>
            </a:r>
            <a:r>
              <a:rPr lang="en" sz="2400"/>
              <a:t>, </a:t>
            </a:r>
          </a:p>
          <a:p>
            <a:pPr lvl="0">
              <a:spcBef>
                <a:spcPts val="0"/>
              </a:spcBef>
              <a:buNone/>
            </a:pPr>
            <a:r>
              <a:rPr lang="en" sz="2400"/>
              <a:t>Richard Eastes</a:t>
            </a:r>
            <a:r>
              <a:rPr lang="en" sz="2400" baseline="30000"/>
              <a:t>4</a:t>
            </a:r>
            <a:r>
              <a:rPr lang="en" sz="2400"/>
              <a:t>, and the GOLD Science Team</a:t>
            </a:r>
          </a:p>
        </p:txBody>
      </p:sp>
      <p:sp>
        <p:nvSpPr>
          <p:cNvPr id="59" name="Shape 59"/>
          <p:cNvSpPr txBox="1"/>
          <p:nvPr/>
        </p:nvSpPr>
        <p:spPr>
          <a:xfrm>
            <a:off x="647375" y="3729125"/>
            <a:ext cx="5644200" cy="597900"/>
          </a:xfrm>
          <a:prstGeom prst="rect">
            <a:avLst/>
          </a:prstGeom>
          <a:noFill/>
          <a:ln>
            <a:noFill/>
          </a:ln>
        </p:spPr>
        <p:txBody>
          <a:bodyPr lIns="91425" tIns="91425" rIns="91425" bIns="91425" anchor="t" anchorCtr="0">
            <a:noAutofit/>
          </a:bodyPr>
          <a:lstStyle/>
          <a:p>
            <a:pPr marL="457200" lvl="0" indent="-304800" rtl="0">
              <a:spcBef>
                <a:spcPts val="0"/>
              </a:spcBef>
              <a:buClr>
                <a:schemeClr val="dk2"/>
              </a:buClr>
              <a:buSzPct val="100000"/>
              <a:buAutoNum type="arabicPeriod"/>
            </a:pPr>
            <a:r>
              <a:rPr lang="en" sz="1200">
                <a:solidFill>
                  <a:schemeClr val="dk2"/>
                </a:solidFill>
              </a:rPr>
              <a:t>Computational Physics, Inc.</a:t>
            </a:r>
          </a:p>
          <a:p>
            <a:pPr marL="457200" lvl="0" indent="-304800" rtl="0">
              <a:spcBef>
                <a:spcPts val="0"/>
              </a:spcBef>
              <a:buClr>
                <a:schemeClr val="dk2"/>
              </a:buClr>
              <a:buSzPct val="100000"/>
              <a:buAutoNum type="arabicPeriod"/>
            </a:pPr>
            <a:r>
              <a:rPr lang="en" sz="1200">
                <a:solidFill>
                  <a:schemeClr val="dk2"/>
                </a:solidFill>
              </a:rPr>
              <a:t>NOAA Space Weather Prediction Center</a:t>
            </a:r>
          </a:p>
          <a:p>
            <a:pPr marL="457200" lvl="0" indent="-304800" rtl="0">
              <a:spcBef>
                <a:spcPts val="0"/>
              </a:spcBef>
              <a:buClr>
                <a:schemeClr val="dk2"/>
              </a:buClr>
              <a:buSzPct val="100000"/>
              <a:buAutoNum type="arabicPeriod"/>
            </a:pPr>
            <a:r>
              <a:rPr lang="en" sz="1200">
                <a:solidFill>
                  <a:schemeClr val="dk2"/>
                </a:solidFill>
              </a:rPr>
              <a:t>Laboratory for Atmospheric and Space Physics, University of Colorado</a:t>
            </a:r>
          </a:p>
          <a:p>
            <a:pPr marL="457200" lvl="0" indent="-304800" rtl="0">
              <a:spcBef>
                <a:spcPts val="0"/>
              </a:spcBef>
              <a:buClr>
                <a:schemeClr val="dk2"/>
              </a:buClr>
              <a:buSzPct val="100000"/>
              <a:buAutoNum type="arabicPeriod"/>
            </a:pPr>
            <a:r>
              <a:rPr lang="en" sz="1200">
                <a:solidFill>
                  <a:schemeClr val="dk2"/>
                </a:solidFill>
              </a:rPr>
              <a:t>Florida Space Institute, University of Central Florida</a:t>
            </a:r>
          </a:p>
        </p:txBody>
      </p:sp>
    </p:spTree>
  </p:cSld>
  <p:clrMapOvr>
    <a:masterClrMapping/>
  </p:clrMapOvr>
  <mc:AlternateContent xmlns:mc="http://schemas.openxmlformats.org/markup-compatibility/2006">
    <mc:Choice xmlns:p14="http://schemas.microsoft.com/office/powerpoint/2010/main" Requires="p14">
      <p:transition spd="slow" p14:dur="2000" advTm="13946"/>
    </mc:Choice>
    <mc:Fallback>
      <p:transition xmlns:p14="http://schemas.microsoft.com/office/powerpoint/2010/main" spd="slow" advTm="13946"/>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Extra Slides</a:t>
            </a:r>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spTree>
    <p:extLst>
      <p:ext uri="{BB962C8B-B14F-4D97-AF65-F5344CB8AC3E}">
        <p14:creationId xmlns:p14="http://schemas.microsoft.com/office/powerpoint/2010/main" val="39357364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1875" y="1537225"/>
            <a:ext cx="1678592" cy="2052642"/>
          </a:xfrm>
        </p:spPr>
        <p:txBody>
          <a:bodyPr/>
          <a:lstStyle/>
          <a:p>
            <a:pPr algn="ctr"/>
            <a:r>
              <a:rPr lang="en-US" dirty="0" smtClean="0"/>
              <a:t>1356</a:t>
            </a:r>
            <a:br>
              <a:rPr lang="en-US" dirty="0" smtClean="0"/>
            </a:br>
            <a:r>
              <a:rPr lang="en-US" dirty="0" smtClean="0"/>
              <a:t>disk only</a:t>
            </a:r>
            <a:br>
              <a:rPr lang="en-US" dirty="0" smtClean="0"/>
            </a:br>
            <a:endParaRPr lang="en-US"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pic>
        <p:nvPicPr>
          <p:cNvPr id="8" name="1356_disk_onl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7901" t="9712" b="11276"/>
          <a:stretch/>
        </p:blipFill>
        <p:spPr>
          <a:xfrm>
            <a:off x="2921000" y="499532"/>
            <a:ext cx="4222750" cy="4064001"/>
          </a:xfrm>
          <a:prstGeom prst="rect">
            <a:avLst/>
          </a:prstGeom>
        </p:spPr>
      </p:pic>
    </p:spTree>
    <p:extLst>
      <p:ext uri="{BB962C8B-B14F-4D97-AF65-F5344CB8AC3E}">
        <p14:creationId xmlns:p14="http://schemas.microsoft.com/office/powerpoint/2010/main" val="336399525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1875" y="1537225"/>
            <a:ext cx="1678592" cy="2052642"/>
          </a:xfrm>
        </p:spPr>
        <p:txBody>
          <a:bodyPr/>
          <a:lstStyle/>
          <a:p>
            <a:pPr algn="ctr"/>
            <a:r>
              <a:rPr lang="en-US" dirty="0" smtClean="0"/>
              <a:t>1356</a:t>
            </a:r>
            <a:br>
              <a:rPr lang="en-US" dirty="0" smtClean="0"/>
            </a:br>
            <a:r>
              <a:rPr lang="en-US" dirty="0" smtClean="0"/>
              <a:t>with limb </a:t>
            </a:r>
            <a:br>
              <a:rPr lang="en-US" dirty="0" smtClean="0"/>
            </a:br>
            <a:endParaRPr lang="en-US"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12</a:t>
            </a:fld>
            <a:endParaRPr lang="en"/>
          </a:p>
        </p:txBody>
      </p:sp>
      <p:pic>
        <p:nvPicPr>
          <p:cNvPr id="2" name="1356_with_limb.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8066" t="9712" b="11770"/>
          <a:stretch/>
        </p:blipFill>
        <p:spPr>
          <a:xfrm>
            <a:off x="2929466" y="499532"/>
            <a:ext cx="4214283" cy="4038601"/>
          </a:xfrm>
          <a:prstGeom prst="rect">
            <a:avLst/>
          </a:prstGeom>
        </p:spPr>
      </p:pic>
    </p:spTree>
    <p:extLst>
      <p:ext uri="{BB962C8B-B14F-4D97-AF65-F5344CB8AC3E}">
        <p14:creationId xmlns:p14="http://schemas.microsoft.com/office/powerpoint/2010/main" val="323622199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1875" y="1537225"/>
            <a:ext cx="1678592" cy="2052642"/>
          </a:xfrm>
        </p:spPr>
        <p:txBody>
          <a:bodyPr/>
          <a:lstStyle/>
          <a:p>
            <a:pPr algn="ctr"/>
            <a:r>
              <a:rPr lang="en-US" dirty="0" smtClean="0"/>
              <a:t>LBH</a:t>
            </a:r>
            <a:br>
              <a:rPr lang="en-US" dirty="0" smtClean="0"/>
            </a:br>
            <a:r>
              <a:rPr lang="en-US" dirty="0" smtClean="0"/>
              <a:t>disk only</a:t>
            </a:r>
            <a:br>
              <a:rPr lang="en-US" dirty="0" smtClean="0"/>
            </a:br>
            <a:endParaRPr lang="en-US"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pic>
        <p:nvPicPr>
          <p:cNvPr id="2" name="lbhs_disk_onl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7736" t="10041" b="11934"/>
          <a:stretch/>
        </p:blipFill>
        <p:spPr>
          <a:xfrm>
            <a:off x="2912532" y="516466"/>
            <a:ext cx="4231217" cy="4013201"/>
          </a:xfrm>
          <a:prstGeom prst="rect">
            <a:avLst/>
          </a:prstGeom>
        </p:spPr>
      </p:pic>
    </p:spTree>
    <p:extLst>
      <p:ext uri="{BB962C8B-B14F-4D97-AF65-F5344CB8AC3E}">
        <p14:creationId xmlns:p14="http://schemas.microsoft.com/office/powerpoint/2010/main" val="98702313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1875" y="1537225"/>
            <a:ext cx="1678592" cy="2052642"/>
          </a:xfrm>
        </p:spPr>
        <p:txBody>
          <a:bodyPr/>
          <a:lstStyle/>
          <a:p>
            <a:pPr algn="ctr"/>
            <a:r>
              <a:rPr lang="en-US" dirty="0" smtClean="0"/>
              <a:t>LBH</a:t>
            </a:r>
            <a:br>
              <a:rPr lang="en-US" dirty="0" smtClean="0"/>
            </a:br>
            <a:r>
              <a:rPr lang="en-US" dirty="0" smtClean="0"/>
              <a:t>with limb</a:t>
            </a:r>
            <a:br>
              <a:rPr lang="en-US" dirty="0" smtClean="0"/>
            </a:br>
            <a:endParaRPr lang="en-US"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pic>
        <p:nvPicPr>
          <p:cNvPr id="2" name="lbhs_with_limb.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8230" t="10041" b="11605"/>
          <a:stretch/>
        </p:blipFill>
        <p:spPr>
          <a:xfrm>
            <a:off x="2937932" y="516467"/>
            <a:ext cx="4205817" cy="4030134"/>
          </a:xfrm>
          <a:prstGeom prst="rect">
            <a:avLst/>
          </a:prstGeom>
        </p:spPr>
      </p:pic>
    </p:spTree>
    <p:extLst>
      <p:ext uri="{BB962C8B-B14F-4D97-AF65-F5344CB8AC3E}">
        <p14:creationId xmlns:p14="http://schemas.microsoft.com/office/powerpoint/2010/main" val="161333278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84060" y="1031155"/>
            <a:ext cx="2569207" cy="3405377"/>
          </a:xfrm>
          <a:prstGeom prst="rect">
            <a:avLst/>
          </a:prstGeom>
        </p:spPr>
        <p:txBody>
          <a:bodyPr lIns="91425" tIns="91425" rIns="91425" bIns="91425" anchor="t" anchorCtr="0">
            <a:noAutofit/>
          </a:bodyPr>
          <a:lstStyle/>
          <a:p>
            <a:pPr lvl="0" algn="ctr" rtl="0">
              <a:spcBef>
                <a:spcPts val="0"/>
              </a:spcBef>
              <a:buNone/>
            </a:pPr>
            <a:r>
              <a:rPr lang="en-US" dirty="0" smtClean="0"/>
              <a:t/>
            </a:r>
            <a:br>
              <a:rPr lang="en-US" dirty="0" smtClean="0"/>
            </a:br>
            <a:r>
              <a:rPr lang="en-US" dirty="0"/>
              <a:t/>
            </a:r>
            <a:br>
              <a:rPr lang="en-US" dirty="0"/>
            </a:br>
            <a:r>
              <a:rPr lang="en-US" dirty="0" smtClean="0"/>
              <a:t>1356/LBH Intensity Ratio</a:t>
            </a:r>
            <a:endParaRPr lang="en" dirty="0"/>
          </a:p>
          <a:p>
            <a:pPr lvl="0" rtl="0">
              <a:spcBef>
                <a:spcPts val="0"/>
              </a:spcBef>
              <a:buNone/>
            </a:pPr>
            <a:endParaRPr dirty="0"/>
          </a:p>
        </p:txBody>
      </p:sp>
      <p:sp>
        <p:nvSpPr>
          <p:cNvPr id="153" name="Shape 15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15</a:t>
            </a:fld>
            <a:endParaRPr lang="en"/>
          </a:p>
        </p:txBody>
      </p:sp>
      <p:pic>
        <p:nvPicPr>
          <p:cNvPr id="2" name="iratio_disk_onl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8682" t="10206" r="11318" b="11770"/>
          <a:stretch/>
        </p:blipFill>
        <p:spPr>
          <a:xfrm>
            <a:off x="3115759" y="524932"/>
            <a:ext cx="4114801" cy="4013201"/>
          </a:xfrm>
          <a:prstGeom prst="rect">
            <a:avLst/>
          </a:prstGeom>
        </p:spPr>
      </p:pic>
    </p:spTree>
    <p:extLst>
      <p:ext uri="{BB962C8B-B14F-4D97-AF65-F5344CB8AC3E}">
        <p14:creationId xmlns:p14="http://schemas.microsoft.com/office/powerpoint/2010/main" val="149231216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552716" y="1084736"/>
            <a:ext cx="6713100" cy="3416400"/>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solidFill>
                  <a:schemeClr val="dk1"/>
                </a:solidFill>
              </a:rPr>
              <a:t>GOLD Day Disk Data</a:t>
            </a:r>
          </a:p>
          <a:p>
            <a:pPr marL="457200" lvl="0" indent="-381000" rtl="0">
              <a:spcBef>
                <a:spcPts val="0"/>
              </a:spcBef>
              <a:buClr>
                <a:schemeClr val="dk1"/>
              </a:buClr>
              <a:buSzPct val="100000"/>
              <a:buFont typeface="Arial"/>
              <a:buChar char="•"/>
            </a:pPr>
            <a:r>
              <a:rPr lang="en" sz="2400" dirty="0">
                <a:solidFill>
                  <a:schemeClr val="dk1"/>
                </a:solidFill>
              </a:rPr>
              <a:t>Simulations</a:t>
            </a:r>
          </a:p>
          <a:p>
            <a:pPr marL="457200" lvl="0" indent="-381000" rtl="0">
              <a:spcBef>
                <a:spcPts val="0"/>
              </a:spcBef>
              <a:buClr>
                <a:schemeClr val="dk1"/>
              </a:buClr>
              <a:buSzPct val="100000"/>
              <a:buFont typeface="Arial"/>
              <a:buChar char="•"/>
            </a:pPr>
            <a:r>
              <a:rPr lang="en" sz="2400" dirty="0">
                <a:solidFill>
                  <a:schemeClr val="dk1"/>
                </a:solidFill>
              </a:rPr>
              <a:t>L1C Data</a:t>
            </a:r>
          </a:p>
          <a:p>
            <a:pPr marL="457200" lvl="0" indent="-381000" rtl="0">
              <a:spcBef>
                <a:spcPts val="0"/>
              </a:spcBef>
              <a:buClr>
                <a:schemeClr val="dk1"/>
              </a:buClr>
              <a:buSzPct val="100000"/>
              <a:buFont typeface="Arial"/>
              <a:buChar char="•"/>
            </a:pPr>
            <a:r>
              <a:rPr lang="en" sz="2400" dirty="0">
                <a:solidFill>
                  <a:schemeClr val="dk1"/>
                </a:solidFill>
              </a:rPr>
              <a:t>Model O/N</a:t>
            </a:r>
            <a:r>
              <a:rPr lang="en" sz="2400" baseline="-25000" dirty="0">
                <a:solidFill>
                  <a:schemeClr val="dk1"/>
                </a:solidFill>
              </a:rPr>
              <a:t>2 </a:t>
            </a:r>
          </a:p>
          <a:p>
            <a:pPr marL="457200" lvl="0" indent="-381000" rtl="0">
              <a:spcBef>
                <a:spcPts val="0"/>
              </a:spcBef>
              <a:buClr>
                <a:schemeClr val="dk1"/>
              </a:buClr>
              <a:buSzPct val="100000"/>
              <a:buFont typeface="Arial"/>
              <a:buChar char="•"/>
            </a:pPr>
            <a:r>
              <a:rPr lang="en" sz="2400" dirty="0">
                <a:solidFill>
                  <a:schemeClr val="dk1"/>
                </a:solidFill>
              </a:rPr>
              <a:t>Level 2 Derived </a:t>
            </a:r>
            <a:r>
              <a:rPr lang="en" sz="2400" dirty="0" smtClean="0">
                <a:solidFill>
                  <a:schemeClr val="dk1"/>
                </a:solidFill>
              </a:rPr>
              <a:t>O/N</a:t>
            </a:r>
            <a:r>
              <a:rPr lang="en" sz="2400" baseline="-25000" dirty="0" smtClean="0">
                <a:solidFill>
                  <a:schemeClr val="dk1"/>
                </a:solidFill>
              </a:rPr>
              <a:t>2</a:t>
            </a:r>
            <a:endParaRPr lang="en" sz="2400" baseline="-25000" dirty="0">
              <a:solidFill>
                <a:schemeClr val="dk1"/>
              </a:solidFill>
            </a:endParaRPr>
          </a:p>
        </p:txBody>
      </p:sp>
      <p:sp>
        <p:nvSpPr>
          <p:cNvPr id="65" name="Shape 6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2</a:t>
            </a:fld>
            <a:endParaRPr lang="en"/>
          </a:p>
        </p:txBody>
      </p:sp>
      <p:sp>
        <p:nvSpPr>
          <p:cNvPr id="66" name="Shape 66"/>
          <p:cNvSpPr txBox="1">
            <a:spLocks noGrp="1"/>
          </p:cNvSpPr>
          <p:nvPr>
            <p:ph type="title"/>
          </p:nvPr>
        </p:nvSpPr>
        <p:spPr>
          <a:xfrm>
            <a:off x="2119050" y="181625"/>
            <a:ext cx="6713400" cy="572700"/>
          </a:xfrm>
          <a:prstGeom prst="rect">
            <a:avLst/>
          </a:prstGeom>
        </p:spPr>
        <p:txBody>
          <a:bodyPr lIns="91425" tIns="91425" rIns="91425" bIns="91425" anchor="t" anchorCtr="0">
            <a:noAutofit/>
          </a:bodyPr>
          <a:lstStyle/>
          <a:p>
            <a:pPr lvl="0" rtl="0">
              <a:spcBef>
                <a:spcPts val="0"/>
              </a:spcBef>
              <a:buNone/>
            </a:pPr>
            <a:r>
              <a:rPr lang="en"/>
              <a:t>Overview</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3</a:t>
            </a:fld>
            <a:endParaRPr lang="en"/>
          </a:p>
        </p:txBody>
      </p:sp>
      <p:pic>
        <p:nvPicPr>
          <p:cNvPr id="72" name="Shape 72" descr="cadence.png"/>
          <p:cNvPicPr preferRelativeResize="0"/>
          <p:nvPr/>
        </p:nvPicPr>
        <p:blipFill>
          <a:blip r:embed="rId3">
            <a:alphaModFix/>
          </a:blip>
          <a:stretch>
            <a:fillRect/>
          </a:stretch>
        </p:blipFill>
        <p:spPr>
          <a:xfrm>
            <a:off x="152400" y="1059125"/>
            <a:ext cx="8839201" cy="3010006"/>
          </a:xfrm>
          <a:prstGeom prst="rect">
            <a:avLst/>
          </a:prstGeom>
          <a:noFill/>
          <a:ln>
            <a:noFill/>
          </a:ln>
        </p:spPr>
      </p:pic>
      <p:sp>
        <p:nvSpPr>
          <p:cNvPr id="73" name="Shape 73"/>
          <p:cNvSpPr txBox="1"/>
          <p:nvPr/>
        </p:nvSpPr>
        <p:spPr>
          <a:xfrm>
            <a:off x="2420450" y="898775"/>
            <a:ext cx="2055600" cy="320400"/>
          </a:xfrm>
          <a:prstGeom prst="rect">
            <a:avLst/>
          </a:prstGeom>
          <a:noFill/>
          <a:ln>
            <a:noFill/>
          </a:ln>
        </p:spPr>
        <p:txBody>
          <a:bodyPr lIns="91425" tIns="91425" rIns="91425" bIns="91425" anchor="t" anchorCtr="0">
            <a:noAutofit/>
          </a:bodyPr>
          <a:lstStyle/>
          <a:p>
            <a:pPr lvl="0" algn="ctr">
              <a:spcBef>
                <a:spcPts val="0"/>
              </a:spcBef>
              <a:buNone/>
            </a:pPr>
            <a:r>
              <a:rPr lang="en"/>
              <a:t>Spacecraft Local Time</a:t>
            </a:r>
          </a:p>
        </p:txBody>
      </p:sp>
      <p:sp>
        <p:nvSpPr>
          <p:cNvPr id="74" name="Shape 74"/>
          <p:cNvSpPr/>
          <p:nvPr/>
        </p:nvSpPr>
        <p:spPr>
          <a:xfrm>
            <a:off x="3729325" y="4315925"/>
            <a:ext cx="204600" cy="186900"/>
          </a:xfrm>
          <a:prstGeom prst="rect">
            <a:avLst/>
          </a:prstGeom>
          <a:solidFill>
            <a:srgbClr val="38761D"/>
          </a:solidFill>
          <a:ln w="9525" cap="flat" cmpd="sng">
            <a:solidFill>
              <a:srgbClr val="6AA84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a:off x="6008550" y="4324392"/>
            <a:ext cx="204600" cy="186900"/>
          </a:xfrm>
          <a:prstGeom prst="rect">
            <a:avLst/>
          </a:prstGeom>
          <a:solidFill>
            <a:srgbClr val="6666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txBox="1">
            <a:spLocks noGrp="1"/>
          </p:cNvSpPr>
          <p:nvPr>
            <p:ph type="title"/>
          </p:nvPr>
        </p:nvSpPr>
        <p:spPr>
          <a:xfrm>
            <a:off x="2119050" y="181625"/>
            <a:ext cx="6713400" cy="572700"/>
          </a:xfrm>
          <a:prstGeom prst="rect">
            <a:avLst/>
          </a:prstGeom>
        </p:spPr>
        <p:txBody>
          <a:bodyPr lIns="91425" tIns="91425" rIns="91425" bIns="91425" anchor="t" anchorCtr="0">
            <a:noAutofit/>
          </a:bodyPr>
          <a:lstStyle/>
          <a:p>
            <a:pPr lvl="0" rtl="0">
              <a:spcBef>
                <a:spcPts val="0"/>
              </a:spcBef>
              <a:buNone/>
            </a:pPr>
            <a:r>
              <a:rPr lang="en" dirty="0"/>
              <a:t>GOLD Disk Measurement Schedule</a:t>
            </a:r>
          </a:p>
        </p:txBody>
      </p:sp>
      <p:sp>
        <p:nvSpPr>
          <p:cNvPr id="77" name="Shape 77"/>
          <p:cNvSpPr/>
          <p:nvPr/>
        </p:nvSpPr>
        <p:spPr>
          <a:xfrm>
            <a:off x="1450100" y="4297575"/>
            <a:ext cx="204600" cy="186900"/>
          </a:xfrm>
          <a:prstGeom prst="rect">
            <a:avLst/>
          </a:prstGeom>
          <a:solidFill>
            <a:srgbClr val="D5D097"/>
          </a:solidFill>
          <a:ln w="9525" cap="flat" cmpd="sng">
            <a:solidFill>
              <a:srgbClr val="D5D09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C1B097"/>
              </a:solidFill>
            </a:endParaRPr>
          </a:p>
        </p:txBody>
      </p:sp>
      <p:sp>
        <p:nvSpPr>
          <p:cNvPr id="78" name="Shape 78"/>
          <p:cNvSpPr txBox="1"/>
          <p:nvPr/>
        </p:nvSpPr>
        <p:spPr>
          <a:xfrm>
            <a:off x="1656228" y="4191755"/>
            <a:ext cx="1866000" cy="771000"/>
          </a:xfrm>
          <a:prstGeom prst="rect">
            <a:avLst/>
          </a:prstGeom>
          <a:noFill/>
          <a:ln>
            <a:noFill/>
          </a:ln>
        </p:spPr>
        <p:txBody>
          <a:bodyPr lIns="91425" tIns="91425" rIns="91425" bIns="91425" anchor="t" anchorCtr="0">
            <a:noAutofit/>
          </a:bodyPr>
          <a:lstStyle/>
          <a:p>
            <a:pPr lvl="0">
              <a:spcBef>
                <a:spcPts val="0"/>
              </a:spcBef>
              <a:buNone/>
            </a:pPr>
            <a:r>
              <a:rPr lang="en"/>
              <a:t>Day Disk </a:t>
            </a:r>
          </a:p>
          <a:p>
            <a:pPr lvl="0">
              <a:spcBef>
                <a:spcPts val="0"/>
              </a:spcBef>
              <a:buNone/>
            </a:pPr>
            <a:r>
              <a:rPr lang="en"/>
              <a:t>24 minutes/scan </a:t>
            </a:r>
          </a:p>
        </p:txBody>
      </p:sp>
      <p:sp>
        <p:nvSpPr>
          <p:cNvPr id="79" name="Shape 79"/>
          <p:cNvSpPr txBox="1"/>
          <p:nvPr/>
        </p:nvSpPr>
        <p:spPr>
          <a:xfrm>
            <a:off x="6409803" y="4191755"/>
            <a:ext cx="1866000" cy="771000"/>
          </a:xfrm>
          <a:prstGeom prst="rect">
            <a:avLst/>
          </a:prstGeom>
          <a:noFill/>
          <a:ln>
            <a:noFill/>
          </a:ln>
        </p:spPr>
        <p:txBody>
          <a:bodyPr lIns="91425" tIns="91425" rIns="91425" bIns="91425" anchor="t" anchorCtr="0">
            <a:noAutofit/>
          </a:bodyPr>
          <a:lstStyle/>
          <a:p>
            <a:pPr lvl="0" rtl="0">
              <a:spcBef>
                <a:spcPts val="0"/>
              </a:spcBef>
              <a:buNone/>
            </a:pPr>
            <a:r>
              <a:rPr lang="en"/>
              <a:t>Limb </a:t>
            </a:r>
          </a:p>
        </p:txBody>
      </p:sp>
      <p:sp>
        <p:nvSpPr>
          <p:cNvPr id="80" name="Shape 80"/>
          <p:cNvSpPr txBox="1"/>
          <p:nvPr/>
        </p:nvSpPr>
        <p:spPr>
          <a:xfrm>
            <a:off x="3988628" y="4191755"/>
            <a:ext cx="1866000" cy="771000"/>
          </a:xfrm>
          <a:prstGeom prst="rect">
            <a:avLst/>
          </a:prstGeom>
          <a:noFill/>
          <a:ln>
            <a:noFill/>
          </a:ln>
        </p:spPr>
        <p:txBody>
          <a:bodyPr lIns="91425" tIns="91425" rIns="91425" bIns="91425" anchor="t" anchorCtr="0">
            <a:noAutofit/>
          </a:bodyPr>
          <a:lstStyle/>
          <a:p>
            <a:pPr lvl="0" rtl="0">
              <a:spcBef>
                <a:spcPts val="0"/>
              </a:spcBef>
              <a:buNone/>
            </a:pPr>
            <a:r>
              <a:rPr lang="en"/>
              <a:t>Occultation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p:nvPr/>
        </p:nvSpPr>
        <p:spPr>
          <a:xfrm>
            <a:off x="4990149" y="956738"/>
            <a:ext cx="1141374" cy="633058"/>
          </a:xfrm>
          <a:prstGeom prst="roundRect">
            <a:avLst>
              <a:gd name="adj" fmla="val 16667"/>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dirty="0"/>
              <a:t>Atmosphere</a:t>
            </a:r>
          </a:p>
          <a:p>
            <a:pPr lvl="0" algn="ctr" rtl="0">
              <a:spcBef>
                <a:spcPts val="0"/>
              </a:spcBef>
              <a:buNone/>
            </a:pPr>
            <a:r>
              <a:rPr lang="en" sz="1200" dirty="0"/>
              <a:t>CTIPe</a:t>
            </a:r>
          </a:p>
        </p:txBody>
      </p:sp>
      <p:sp>
        <p:nvSpPr>
          <p:cNvPr id="86" name="Shape 86"/>
          <p:cNvSpPr/>
          <p:nvPr/>
        </p:nvSpPr>
        <p:spPr>
          <a:xfrm>
            <a:off x="6185827" y="956736"/>
            <a:ext cx="1073283" cy="633059"/>
          </a:xfrm>
          <a:prstGeom prst="roundRect">
            <a:avLst>
              <a:gd name="adj" fmla="val 16667"/>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dirty="0"/>
              <a:t>Ionosphere</a:t>
            </a:r>
          </a:p>
          <a:p>
            <a:pPr lvl="0" algn="ctr" rtl="0">
              <a:spcBef>
                <a:spcPts val="0"/>
              </a:spcBef>
              <a:buNone/>
            </a:pPr>
            <a:r>
              <a:rPr lang="en" sz="1200" dirty="0"/>
              <a:t>IRI</a:t>
            </a:r>
          </a:p>
        </p:txBody>
      </p:sp>
      <p:sp>
        <p:nvSpPr>
          <p:cNvPr id="87" name="Shape 87"/>
          <p:cNvSpPr/>
          <p:nvPr/>
        </p:nvSpPr>
        <p:spPr>
          <a:xfrm>
            <a:off x="3415637" y="1934567"/>
            <a:ext cx="1458592" cy="725400"/>
          </a:xfrm>
          <a:prstGeom prst="roundRect">
            <a:avLst>
              <a:gd name="adj" fmla="val 16667"/>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dirty="0"/>
              <a:t>AURIC </a:t>
            </a:r>
          </a:p>
          <a:p>
            <a:pPr lvl="0" algn="ctr" rtl="0">
              <a:spcBef>
                <a:spcPts val="0"/>
              </a:spcBef>
              <a:buNone/>
            </a:pPr>
            <a:r>
              <a:rPr lang="en" sz="1200" dirty="0" smtClean="0"/>
              <a:t>v</a:t>
            </a:r>
            <a:r>
              <a:rPr lang="en" sz="1200" dirty="0" smtClean="0"/>
              <a:t>olume </a:t>
            </a:r>
            <a:r>
              <a:rPr lang="en-US" sz="1200" dirty="0"/>
              <a:t>e</a:t>
            </a:r>
            <a:r>
              <a:rPr lang="en" sz="1200" dirty="0" smtClean="0"/>
              <a:t>mission </a:t>
            </a:r>
            <a:r>
              <a:rPr lang="en-US" sz="1200" dirty="0"/>
              <a:t>r</a:t>
            </a:r>
            <a:r>
              <a:rPr lang="en" sz="1200" dirty="0" smtClean="0"/>
              <a:t>ates</a:t>
            </a:r>
            <a:endParaRPr lang="en" sz="1200" dirty="0"/>
          </a:p>
        </p:txBody>
      </p:sp>
      <p:sp>
        <p:nvSpPr>
          <p:cNvPr id="88" name="Shape 88"/>
          <p:cNvSpPr/>
          <p:nvPr/>
        </p:nvSpPr>
        <p:spPr>
          <a:xfrm>
            <a:off x="3591549" y="2975371"/>
            <a:ext cx="1106767" cy="572700"/>
          </a:xfrm>
          <a:prstGeom prst="roundRect">
            <a:avLst>
              <a:gd name="adj" fmla="val 16667"/>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dirty="0"/>
              <a:t>LOSI_3D</a:t>
            </a:r>
          </a:p>
          <a:p>
            <a:pPr lvl="0" algn="ctr" rtl="0">
              <a:spcBef>
                <a:spcPts val="0"/>
              </a:spcBef>
              <a:buNone/>
            </a:pPr>
            <a:r>
              <a:rPr lang="en" sz="1200" dirty="0"/>
              <a:t>database</a:t>
            </a:r>
          </a:p>
        </p:txBody>
      </p:sp>
      <p:sp>
        <p:nvSpPr>
          <p:cNvPr id="89" name="Shape 89"/>
          <p:cNvSpPr/>
          <p:nvPr/>
        </p:nvSpPr>
        <p:spPr>
          <a:xfrm>
            <a:off x="5812410" y="3817600"/>
            <a:ext cx="1305517" cy="570000"/>
          </a:xfrm>
          <a:prstGeom prst="roundRect">
            <a:avLst>
              <a:gd name="adj" fmla="val 16667"/>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dirty="0"/>
              <a:t>AURIC N</a:t>
            </a:r>
            <a:r>
              <a:rPr lang="en" sz="1200" baseline="-25000" dirty="0"/>
              <a:t>2</a:t>
            </a:r>
            <a:r>
              <a:rPr lang="en" sz="1200" dirty="0"/>
              <a:t> LBH model</a:t>
            </a:r>
          </a:p>
        </p:txBody>
      </p:sp>
      <p:sp>
        <p:nvSpPr>
          <p:cNvPr id="91" name="Shape 91"/>
          <p:cNvSpPr/>
          <p:nvPr/>
        </p:nvSpPr>
        <p:spPr>
          <a:xfrm>
            <a:off x="7459134" y="2602823"/>
            <a:ext cx="1480217" cy="572700"/>
          </a:xfrm>
          <a:prstGeom prst="roundRect">
            <a:avLst>
              <a:gd name="adj" fmla="val 16667"/>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dirty="0"/>
              <a:t>L1C into data processing pipeline</a:t>
            </a:r>
          </a:p>
        </p:txBody>
      </p:sp>
      <p:cxnSp>
        <p:nvCxnSpPr>
          <p:cNvPr id="93" name="Shape 93"/>
          <p:cNvCxnSpPr>
            <a:stCxn id="85" idx="2"/>
          </p:cNvCxnSpPr>
          <p:nvPr/>
        </p:nvCxnSpPr>
        <p:spPr>
          <a:xfrm flipH="1">
            <a:off x="4824192" y="1589796"/>
            <a:ext cx="736644" cy="391267"/>
          </a:xfrm>
          <a:prstGeom prst="straightConnector1">
            <a:avLst/>
          </a:prstGeom>
          <a:noFill/>
          <a:ln w="9525" cap="flat" cmpd="sng">
            <a:solidFill>
              <a:srgbClr val="000000"/>
            </a:solidFill>
            <a:prstDash val="solid"/>
            <a:round/>
            <a:headEnd type="none" w="lg" len="lg"/>
            <a:tailEnd type="triangle" w="lg" len="lg"/>
          </a:ln>
        </p:spPr>
      </p:cxnSp>
      <p:cxnSp>
        <p:nvCxnSpPr>
          <p:cNvPr id="94" name="Shape 94"/>
          <p:cNvCxnSpPr>
            <a:stCxn id="86" idx="2"/>
            <a:endCxn id="87" idx="3"/>
          </p:cNvCxnSpPr>
          <p:nvPr/>
        </p:nvCxnSpPr>
        <p:spPr>
          <a:xfrm flipH="1">
            <a:off x="4874229" y="1589795"/>
            <a:ext cx="1848240" cy="707472"/>
          </a:xfrm>
          <a:prstGeom prst="straightConnector1">
            <a:avLst/>
          </a:prstGeom>
          <a:noFill/>
          <a:ln w="9525" cap="flat" cmpd="sng">
            <a:solidFill>
              <a:srgbClr val="000000"/>
            </a:solidFill>
            <a:prstDash val="solid"/>
            <a:round/>
            <a:headEnd type="none" w="lg" len="lg"/>
            <a:tailEnd type="triangle" w="lg" len="lg"/>
          </a:ln>
        </p:spPr>
      </p:cxnSp>
      <p:cxnSp>
        <p:nvCxnSpPr>
          <p:cNvPr id="95" name="Shape 95"/>
          <p:cNvCxnSpPr>
            <a:stCxn id="87" idx="2"/>
            <a:endCxn id="88" idx="0"/>
          </p:cNvCxnSpPr>
          <p:nvPr/>
        </p:nvCxnSpPr>
        <p:spPr>
          <a:xfrm>
            <a:off x="4144933" y="2659967"/>
            <a:ext cx="0" cy="315404"/>
          </a:xfrm>
          <a:prstGeom prst="straightConnector1">
            <a:avLst/>
          </a:prstGeom>
          <a:noFill/>
          <a:ln w="9525" cap="flat" cmpd="sng">
            <a:solidFill>
              <a:srgbClr val="000000"/>
            </a:solidFill>
            <a:prstDash val="solid"/>
            <a:round/>
            <a:headEnd type="none" w="lg" len="lg"/>
            <a:tailEnd type="triangle" w="lg" len="lg"/>
          </a:ln>
        </p:spPr>
      </p:cxnSp>
      <p:sp>
        <p:nvSpPr>
          <p:cNvPr id="96" name="Shape 96"/>
          <p:cNvSpPr/>
          <p:nvPr/>
        </p:nvSpPr>
        <p:spPr>
          <a:xfrm>
            <a:off x="7057993" y="1682492"/>
            <a:ext cx="1141250" cy="470700"/>
          </a:xfrm>
          <a:prstGeom prst="roundRect">
            <a:avLst>
              <a:gd name="adj" fmla="val 16667"/>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dirty="0"/>
              <a:t>Geolocation</a:t>
            </a:r>
          </a:p>
          <a:p>
            <a:pPr lvl="0" algn="ctr" rtl="0">
              <a:spcBef>
                <a:spcPts val="0"/>
              </a:spcBef>
              <a:buNone/>
            </a:pPr>
            <a:r>
              <a:rPr lang="en" sz="1200" dirty="0"/>
              <a:t>SPICE</a:t>
            </a:r>
          </a:p>
        </p:txBody>
      </p:sp>
      <p:cxnSp>
        <p:nvCxnSpPr>
          <p:cNvPr id="98" name="Shape 98"/>
          <p:cNvCxnSpPr>
            <a:stCxn id="96" idx="2"/>
            <a:endCxn id="33" idx="0"/>
          </p:cNvCxnSpPr>
          <p:nvPr/>
        </p:nvCxnSpPr>
        <p:spPr>
          <a:xfrm flipH="1">
            <a:off x="6670792" y="2153192"/>
            <a:ext cx="957826" cy="400008"/>
          </a:xfrm>
          <a:prstGeom prst="straightConnector1">
            <a:avLst/>
          </a:prstGeom>
          <a:noFill/>
          <a:ln w="9525" cap="flat" cmpd="sng">
            <a:solidFill>
              <a:srgbClr val="000000"/>
            </a:solidFill>
            <a:prstDash val="solid"/>
            <a:round/>
            <a:headEnd type="none" w="lg" len="lg"/>
            <a:tailEnd type="triangle" w="lg" len="lg"/>
          </a:ln>
        </p:spPr>
      </p:cxnSp>
      <p:cxnSp>
        <p:nvCxnSpPr>
          <p:cNvPr id="99" name="Shape 99"/>
          <p:cNvCxnSpPr>
            <a:stCxn id="91" idx="2"/>
            <a:endCxn id="100" idx="0"/>
          </p:cNvCxnSpPr>
          <p:nvPr/>
        </p:nvCxnSpPr>
        <p:spPr>
          <a:xfrm>
            <a:off x="8199243" y="3175523"/>
            <a:ext cx="6708" cy="558266"/>
          </a:xfrm>
          <a:prstGeom prst="straightConnector1">
            <a:avLst/>
          </a:prstGeom>
          <a:noFill/>
          <a:ln w="9525" cap="flat" cmpd="sng">
            <a:solidFill>
              <a:srgbClr val="000000"/>
            </a:solidFill>
            <a:prstDash val="solid"/>
            <a:round/>
            <a:headEnd type="none" w="lg" len="lg"/>
            <a:tailEnd type="triangle" w="lg" len="lg"/>
          </a:ln>
        </p:spPr>
      </p:cxnSp>
      <p:sp>
        <p:nvSpPr>
          <p:cNvPr id="100" name="Shape 100"/>
          <p:cNvSpPr/>
          <p:nvPr/>
        </p:nvSpPr>
        <p:spPr>
          <a:xfrm>
            <a:off x="7408333" y="3733789"/>
            <a:ext cx="1402292" cy="681592"/>
          </a:xfrm>
          <a:prstGeom prst="flowChartMultidocumen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dirty="0"/>
              <a:t>Simulated L2 files</a:t>
            </a:r>
          </a:p>
        </p:txBody>
      </p:sp>
      <p:sp>
        <p:nvSpPr>
          <p:cNvPr id="101" name="Shape 101"/>
          <p:cNvSpPr/>
          <p:nvPr/>
        </p:nvSpPr>
        <p:spPr>
          <a:xfrm>
            <a:off x="3342466" y="956736"/>
            <a:ext cx="1604933" cy="633045"/>
          </a:xfrm>
          <a:prstGeom prst="roundRect">
            <a:avLst>
              <a:gd name="adj" fmla="val 16667"/>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dirty="0"/>
              <a:t>Solar spectra</a:t>
            </a:r>
          </a:p>
          <a:p>
            <a:pPr lvl="0" algn="ctr" rtl="0">
              <a:spcBef>
                <a:spcPts val="0"/>
              </a:spcBef>
              <a:buNone/>
            </a:pPr>
            <a:r>
              <a:rPr lang="en" sz="1200" dirty="0"/>
              <a:t>NRLEUV scaled by SEE</a:t>
            </a:r>
          </a:p>
        </p:txBody>
      </p:sp>
      <p:cxnSp>
        <p:nvCxnSpPr>
          <p:cNvPr id="102" name="Shape 102"/>
          <p:cNvCxnSpPr>
            <a:stCxn id="101" idx="2"/>
            <a:endCxn id="87" idx="0"/>
          </p:cNvCxnSpPr>
          <p:nvPr/>
        </p:nvCxnSpPr>
        <p:spPr>
          <a:xfrm>
            <a:off x="4144933" y="1589781"/>
            <a:ext cx="0" cy="344786"/>
          </a:xfrm>
          <a:prstGeom prst="straightConnector1">
            <a:avLst/>
          </a:prstGeom>
          <a:noFill/>
          <a:ln w="9525" cap="flat" cmpd="sng">
            <a:solidFill>
              <a:srgbClr val="000000"/>
            </a:solidFill>
            <a:prstDash val="solid"/>
            <a:round/>
            <a:headEnd type="none" w="lg" len="lg"/>
            <a:tailEnd type="triangle" w="lg" len="lg"/>
          </a:ln>
        </p:spPr>
      </p:cxnSp>
      <p:sp>
        <p:nvSpPr>
          <p:cNvPr id="103" name="Shape 10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sp>
        <p:nvSpPr>
          <p:cNvPr id="104" name="Shape 104"/>
          <p:cNvSpPr txBox="1"/>
          <p:nvPr/>
        </p:nvSpPr>
        <p:spPr>
          <a:xfrm>
            <a:off x="228600" y="1117600"/>
            <a:ext cx="2963333" cy="3503675"/>
          </a:xfrm>
          <a:prstGeom prst="rect">
            <a:avLst/>
          </a:prstGeom>
          <a:noFill/>
          <a:ln>
            <a:noFill/>
          </a:ln>
        </p:spPr>
        <p:txBody>
          <a:bodyPr lIns="91425" tIns="91425" rIns="91425" bIns="91425" anchor="t" anchorCtr="0">
            <a:noAutofit/>
          </a:bodyPr>
          <a:lstStyle/>
          <a:p>
            <a:pPr marL="514350" lvl="0" indent="-285750" rtl="0">
              <a:spcBef>
                <a:spcPts val="1000"/>
              </a:spcBef>
              <a:buFont typeface="Arial"/>
              <a:buChar char="•"/>
            </a:pPr>
            <a:r>
              <a:rPr lang="en" dirty="0"/>
              <a:t>AURIC upper atmospheric radiance modeling from the FUV to the </a:t>
            </a:r>
            <a:r>
              <a:rPr lang="en" dirty="0" smtClean="0"/>
              <a:t>NIR </a:t>
            </a:r>
            <a:r>
              <a:rPr lang="en" dirty="0"/>
              <a:t>[</a:t>
            </a:r>
            <a:r>
              <a:rPr lang="en" i="1" dirty="0"/>
              <a:t>Strickland et al.</a:t>
            </a:r>
            <a:r>
              <a:rPr lang="en" dirty="0"/>
              <a:t>, 1999]</a:t>
            </a:r>
          </a:p>
          <a:p>
            <a:pPr marL="514350" lvl="0" indent="-285750" rtl="0">
              <a:spcBef>
                <a:spcPts val="1000"/>
              </a:spcBef>
              <a:buFont typeface="Arial"/>
              <a:buChar char="•"/>
            </a:pPr>
            <a:r>
              <a:rPr lang="en" dirty="0"/>
              <a:t>Also used for testing Level 2 pipeline and algorithm codes</a:t>
            </a:r>
          </a:p>
          <a:p>
            <a:pPr marL="514350" lvl="0" indent="-285750" rtl="0">
              <a:spcBef>
                <a:spcPts val="1000"/>
              </a:spcBef>
              <a:buFont typeface="Arial"/>
              <a:buChar char="•"/>
            </a:pPr>
            <a:r>
              <a:rPr lang="en" dirty="0"/>
              <a:t>GNU parallel allowed work to be distributed over 100 cores</a:t>
            </a:r>
          </a:p>
          <a:p>
            <a:pPr marL="514350" lvl="0" indent="-285750">
              <a:spcBef>
                <a:spcPts val="1000"/>
              </a:spcBef>
              <a:buFont typeface="Arial"/>
              <a:buChar char="•"/>
            </a:pPr>
            <a:r>
              <a:rPr lang="en" dirty="0"/>
              <a:t>L1C &amp; L2 data will be NetCDF</a:t>
            </a:r>
          </a:p>
        </p:txBody>
      </p:sp>
      <p:sp>
        <p:nvSpPr>
          <p:cNvPr id="105" name="Shape 105"/>
          <p:cNvSpPr txBox="1">
            <a:spLocks noGrp="1"/>
          </p:cNvSpPr>
          <p:nvPr>
            <p:ph type="title"/>
          </p:nvPr>
        </p:nvSpPr>
        <p:spPr>
          <a:xfrm>
            <a:off x="2119050" y="181625"/>
            <a:ext cx="6713400" cy="572700"/>
          </a:xfrm>
          <a:prstGeom prst="rect">
            <a:avLst/>
          </a:prstGeom>
        </p:spPr>
        <p:txBody>
          <a:bodyPr lIns="91425" tIns="91425" rIns="91425" bIns="91425" anchor="t" anchorCtr="0">
            <a:noAutofit/>
          </a:bodyPr>
          <a:lstStyle/>
          <a:p>
            <a:pPr lvl="0" rtl="0">
              <a:spcBef>
                <a:spcPts val="0"/>
              </a:spcBef>
              <a:buNone/>
            </a:pPr>
            <a:r>
              <a:rPr lang="en" dirty="0"/>
              <a:t>Simulations</a:t>
            </a:r>
          </a:p>
        </p:txBody>
      </p:sp>
      <p:sp>
        <p:nvSpPr>
          <p:cNvPr id="106" name="Shape 106"/>
          <p:cNvSpPr/>
          <p:nvPr/>
        </p:nvSpPr>
        <p:spPr>
          <a:xfrm>
            <a:off x="3330967" y="3869260"/>
            <a:ext cx="1623099" cy="477501"/>
          </a:xfrm>
          <a:prstGeom prst="roundRect">
            <a:avLst>
              <a:gd name="adj" fmla="val 16667"/>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dirty="0"/>
              <a:t>LOS integration </a:t>
            </a:r>
          </a:p>
        </p:txBody>
      </p:sp>
      <p:cxnSp>
        <p:nvCxnSpPr>
          <p:cNvPr id="107" name="Shape 107"/>
          <p:cNvCxnSpPr>
            <a:stCxn id="88" idx="2"/>
            <a:endCxn id="106" idx="0"/>
          </p:cNvCxnSpPr>
          <p:nvPr/>
        </p:nvCxnSpPr>
        <p:spPr>
          <a:xfrm flipH="1">
            <a:off x="4142517" y="3548071"/>
            <a:ext cx="2416" cy="321189"/>
          </a:xfrm>
          <a:prstGeom prst="straightConnector1">
            <a:avLst/>
          </a:prstGeom>
          <a:noFill/>
          <a:ln w="9525" cap="flat" cmpd="sng">
            <a:solidFill>
              <a:srgbClr val="000000"/>
            </a:solidFill>
            <a:prstDash val="solid"/>
            <a:round/>
            <a:headEnd type="none" w="lg" len="lg"/>
            <a:tailEnd type="triangle" w="lg" len="lg"/>
          </a:ln>
        </p:spPr>
      </p:cxnSp>
      <p:sp>
        <p:nvSpPr>
          <p:cNvPr id="33" name="Shape 100"/>
          <p:cNvSpPr/>
          <p:nvPr/>
        </p:nvSpPr>
        <p:spPr>
          <a:xfrm>
            <a:off x="5873174" y="2553200"/>
            <a:ext cx="1402292" cy="681592"/>
          </a:xfrm>
          <a:prstGeom prst="flowChartMultidocumen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dirty="0"/>
              <a:t>Simulated </a:t>
            </a:r>
            <a:r>
              <a:rPr lang="en" sz="1200" dirty="0" smtClean="0"/>
              <a:t>L</a:t>
            </a:r>
            <a:r>
              <a:rPr lang="en-US" sz="1200" dirty="0" smtClean="0"/>
              <a:t>1C</a:t>
            </a:r>
            <a:r>
              <a:rPr lang="en" sz="1200" dirty="0" smtClean="0"/>
              <a:t> </a:t>
            </a:r>
            <a:r>
              <a:rPr lang="en" sz="1200" dirty="0"/>
              <a:t>files</a:t>
            </a:r>
          </a:p>
        </p:txBody>
      </p:sp>
      <p:cxnSp>
        <p:nvCxnSpPr>
          <p:cNvPr id="109" name="Shape 95"/>
          <p:cNvCxnSpPr>
            <a:stCxn id="106" idx="3"/>
            <a:endCxn id="89" idx="1"/>
          </p:cNvCxnSpPr>
          <p:nvPr/>
        </p:nvCxnSpPr>
        <p:spPr>
          <a:xfrm flipV="1">
            <a:off x="4954066" y="4102600"/>
            <a:ext cx="858344" cy="5411"/>
          </a:xfrm>
          <a:prstGeom prst="straightConnector1">
            <a:avLst/>
          </a:prstGeom>
          <a:noFill/>
          <a:ln w="9525" cap="flat" cmpd="sng">
            <a:solidFill>
              <a:srgbClr val="000000"/>
            </a:solidFill>
            <a:prstDash val="solid"/>
            <a:round/>
            <a:headEnd type="none" w="lg" len="lg"/>
            <a:tailEnd type="triangle" w="lg" len="lg"/>
          </a:ln>
        </p:spPr>
      </p:cxnSp>
      <p:cxnSp>
        <p:nvCxnSpPr>
          <p:cNvPr id="111" name="Shape 98"/>
          <p:cNvCxnSpPr>
            <a:stCxn id="89" idx="0"/>
            <a:endCxn id="33" idx="2"/>
          </p:cNvCxnSpPr>
          <p:nvPr/>
        </p:nvCxnSpPr>
        <p:spPr>
          <a:xfrm flipV="1">
            <a:off x="6465169" y="3208980"/>
            <a:ext cx="11640" cy="608620"/>
          </a:xfrm>
          <a:prstGeom prst="straightConnector1">
            <a:avLst/>
          </a:prstGeom>
          <a:noFill/>
          <a:ln w="9525" cap="flat" cmpd="sng">
            <a:solidFill>
              <a:srgbClr val="000000"/>
            </a:solidFill>
            <a:prstDash val="solid"/>
            <a:round/>
            <a:headEnd type="none" w="lg" len="lg"/>
            <a:tailEnd type="triangle" w="lg" len="lg"/>
          </a:ln>
        </p:spPr>
      </p:cxnSp>
      <p:cxnSp>
        <p:nvCxnSpPr>
          <p:cNvPr id="112" name="Shape 99"/>
          <p:cNvCxnSpPr>
            <a:stCxn id="33" idx="3"/>
            <a:endCxn id="91" idx="1"/>
          </p:cNvCxnSpPr>
          <p:nvPr/>
        </p:nvCxnSpPr>
        <p:spPr>
          <a:xfrm flipV="1">
            <a:off x="7275466" y="2889173"/>
            <a:ext cx="183668" cy="4823"/>
          </a:xfrm>
          <a:prstGeom prst="straightConnector1">
            <a:avLst/>
          </a:prstGeom>
          <a:noFill/>
          <a:ln w="9525" cap="flat" cmpd="sng">
            <a:solidFill>
              <a:srgbClr val="000000"/>
            </a:solidFill>
            <a:prstDash val="solid"/>
            <a:round/>
            <a:headEnd type="none" w="lg" len="lg"/>
            <a:tailEnd type="triangle" w="lg" len="lg"/>
          </a:ln>
        </p:spPr>
      </p:cxnSp>
      <p:cxnSp>
        <p:nvCxnSpPr>
          <p:cNvPr id="118" name="Shape 95"/>
          <p:cNvCxnSpPr>
            <a:stCxn id="106" idx="3"/>
            <a:endCxn id="33" idx="1"/>
          </p:cNvCxnSpPr>
          <p:nvPr/>
        </p:nvCxnSpPr>
        <p:spPr>
          <a:xfrm flipV="1">
            <a:off x="4954066" y="2893996"/>
            <a:ext cx="919108" cy="1214015"/>
          </a:xfrm>
          <a:prstGeom prst="straightConnector1">
            <a:avLst/>
          </a:prstGeom>
          <a:noFill/>
          <a:ln w="9525" cap="flat" cmpd="sng">
            <a:solidFill>
              <a:srgbClr val="000000"/>
            </a:solidFill>
            <a:prstDash val="solid"/>
            <a:round/>
            <a:headEnd type="none" w="lg" len="lg"/>
            <a:tailEnd type="triangle" w="lg" len="lg"/>
          </a:ln>
        </p:spPr>
      </p:cxnSp>
      <p:sp>
        <p:nvSpPr>
          <p:cNvPr id="121" name="TextBox 120"/>
          <p:cNvSpPr txBox="1"/>
          <p:nvPr/>
        </p:nvSpPr>
        <p:spPr>
          <a:xfrm rot="18435225">
            <a:off x="4665116" y="3310458"/>
            <a:ext cx="1364827" cy="276999"/>
          </a:xfrm>
          <a:prstGeom prst="rect">
            <a:avLst/>
          </a:prstGeom>
          <a:noFill/>
        </p:spPr>
        <p:txBody>
          <a:bodyPr wrap="none" rtlCol="0">
            <a:spAutoFit/>
          </a:bodyPr>
          <a:lstStyle/>
          <a:p>
            <a:r>
              <a:rPr lang="en-US" sz="1200" dirty="0"/>
              <a:t>a</a:t>
            </a:r>
            <a:r>
              <a:rPr lang="en-US" sz="1200" dirty="0" smtClean="0"/>
              <a:t>tomic emissions</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6" name="Shape 116" descr="on2_table.png"/>
          <p:cNvPicPr preferRelativeResize="0"/>
          <p:nvPr/>
        </p:nvPicPr>
        <p:blipFill rotWithShape="1">
          <a:blip r:embed="rId3">
            <a:alphaModFix/>
          </a:blip>
          <a:srcRect l="8171" t="15052" r="10434"/>
          <a:stretch/>
        </p:blipFill>
        <p:spPr>
          <a:xfrm>
            <a:off x="3319249" y="914437"/>
            <a:ext cx="5288776" cy="3893224"/>
          </a:xfrm>
          <a:prstGeom prst="rect">
            <a:avLst/>
          </a:prstGeom>
          <a:noFill/>
          <a:ln>
            <a:noFill/>
          </a:ln>
        </p:spPr>
      </p:pic>
      <p:cxnSp>
        <p:nvCxnSpPr>
          <p:cNvPr id="113" name="Shape 113"/>
          <p:cNvCxnSpPr/>
          <p:nvPr/>
        </p:nvCxnSpPr>
        <p:spPr>
          <a:xfrm rot="10800000" flipH="1">
            <a:off x="5784200" y="2681976"/>
            <a:ext cx="16200" cy="1588800"/>
          </a:xfrm>
          <a:prstGeom prst="straightConnector1">
            <a:avLst/>
          </a:prstGeom>
          <a:noFill/>
          <a:ln w="9525" cap="flat" cmpd="sng">
            <a:solidFill>
              <a:schemeClr val="tx1"/>
            </a:solidFill>
            <a:prstDash val="solid"/>
            <a:round/>
            <a:headEnd type="none" w="lg" len="lg"/>
            <a:tailEnd type="triangle" w="lg" len="lg"/>
          </a:ln>
        </p:spPr>
      </p:cxnSp>
      <p:sp>
        <p:nvSpPr>
          <p:cNvPr id="114" name="Shape 1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5</a:t>
            </a:fld>
            <a:endParaRPr lang="en"/>
          </a:p>
        </p:txBody>
      </p:sp>
      <p:sp>
        <p:nvSpPr>
          <p:cNvPr id="115" name="Shape 115"/>
          <p:cNvSpPr txBox="1">
            <a:spLocks noGrp="1"/>
          </p:cNvSpPr>
          <p:nvPr>
            <p:ph type="title"/>
          </p:nvPr>
        </p:nvSpPr>
        <p:spPr>
          <a:xfrm>
            <a:off x="2114892" y="181625"/>
            <a:ext cx="6649800" cy="572700"/>
          </a:xfrm>
          <a:prstGeom prst="rect">
            <a:avLst/>
          </a:prstGeom>
        </p:spPr>
        <p:txBody>
          <a:bodyPr lIns="91425" tIns="91425" rIns="91425" bIns="91425" anchor="t" anchorCtr="0">
            <a:noAutofit/>
          </a:bodyPr>
          <a:lstStyle/>
          <a:p>
            <a:pPr lvl="0" rtl="0">
              <a:spcBef>
                <a:spcPts val="0"/>
              </a:spcBef>
              <a:buNone/>
            </a:pPr>
            <a:r>
              <a:rPr lang="en" dirty="0" smtClean="0"/>
              <a:t>O/N</a:t>
            </a:r>
            <a:r>
              <a:rPr lang="en" baseline="-25000" dirty="0" smtClean="0"/>
              <a:t>2 </a:t>
            </a:r>
            <a:r>
              <a:rPr lang="en" dirty="0"/>
              <a:t>Algorithm</a:t>
            </a:r>
          </a:p>
        </p:txBody>
      </p:sp>
      <p:cxnSp>
        <p:nvCxnSpPr>
          <p:cNvPr id="117" name="Shape 117"/>
          <p:cNvCxnSpPr/>
          <p:nvPr/>
        </p:nvCxnSpPr>
        <p:spPr>
          <a:xfrm flipH="1">
            <a:off x="3964543" y="2674310"/>
            <a:ext cx="1835700" cy="3300"/>
          </a:xfrm>
          <a:prstGeom prst="straightConnector1">
            <a:avLst/>
          </a:prstGeom>
          <a:noFill/>
          <a:ln w="9525" cap="flat" cmpd="sng">
            <a:solidFill>
              <a:schemeClr val="tx1"/>
            </a:solidFill>
            <a:prstDash val="solid"/>
            <a:round/>
            <a:headEnd type="none" w="lg" len="lg"/>
            <a:tailEnd type="triangle" w="lg" len="lg"/>
          </a:ln>
        </p:spPr>
      </p:cxnSp>
      <p:sp>
        <p:nvSpPr>
          <p:cNvPr id="118" name="Shape 118"/>
          <p:cNvSpPr txBox="1"/>
          <p:nvPr/>
        </p:nvSpPr>
        <p:spPr>
          <a:xfrm>
            <a:off x="275849" y="855751"/>
            <a:ext cx="2958417" cy="3977400"/>
          </a:xfrm>
          <a:prstGeom prst="rect">
            <a:avLst/>
          </a:prstGeom>
          <a:noFill/>
          <a:ln>
            <a:noFill/>
          </a:ln>
        </p:spPr>
        <p:txBody>
          <a:bodyPr lIns="91425" tIns="91425" rIns="91425" bIns="91425" anchor="t" anchorCtr="0">
            <a:noAutofit/>
          </a:bodyPr>
          <a:lstStyle/>
          <a:p>
            <a:pPr marL="285750" lvl="0" indent="-285750" rtl="0">
              <a:spcBef>
                <a:spcPts val="1000"/>
              </a:spcBef>
              <a:buFont typeface="Arial"/>
              <a:buChar char="•"/>
            </a:pPr>
            <a:r>
              <a:rPr lang="en-US" dirty="0"/>
              <a:t>R</a:t>
            </a:r>
            <a:r>
              <a:rPr lang="en" dirty="0" smtClean="0"/>
              <a:t>atio </a:t>
            </a:r>
            <a:r>
              <a:rPr lang="en-US" dirty="0" smtClean="0"/>
              <a:t>of column density of O above the altitude where the </a:t>
            </a:r>
            <a:r>
              <a:rPr lang="en" dirty="0" smtClean="0"/>
              <a:t> </a:t>
            </a:r>
            <a:r>
              <a:rPr lang="en" dirty="0"/>
              <a:t>N</a:t>
            </a:r>
            <a:r>
              <a:rPr lang="en" baseline="-25000" dirty="0"/>
              <a:t>2 </a:t>
            </a:r>
            <a:r>
              <a:rPr lang="en" dirty="0"/>
              <a:t>column density </a:t>
            </a:r>
            <a:r>
              <a:rPr lang="en-US" dirty="0" smtClean="0"/>
              <a:t>is </a:t>
            </a:r>
            <a:r>
              <a:rPr lang="en" dirty="0" smtClean="0"/>
              <a:t>10</a:t>
            </a:r>
            <a:r>
              <a:rPr lang="en" baseline="30000" dirty="0" smtClean="0"/>
              <a:t>17 </a:t>
            </a:r>
            <a:r>
              <a:rPr lang="en" dirty="0"/>
              <a:t>cm</a:t>
            </a:r>
            <a:r>
              <a:rPr lang="en" baseline="30000" dirty="0"/>
              <a:t>-2 </a:t>
            </a:r>
            <a:endParaRPr lang="en-US" dirty="0" smtClean="0"/>
          </a:p>
          <a:p>
            <a:pPr marL="285750" lvl="0" indent="-285750" rtl="0">
              <a:spcBef>
                <a:spcPts val="1000"/>
              </a:spcBef>
              <a:buFont typeface="Arial"/>
              <a:buChar char="•"/>
            </a:pPr>
            <a:r>
              <a:rPr lang="en-US" dirty="0" smtClean="0"/>
              <a:t>Intensity ratio &amp; SZA uniquely specifies O/N</a:t>
            </a:r>
            <a:r>
              <a:rPr lang="en-US" baseline="-25000" dirty="0" smtClean="0"/>
              <a:t>2</a:t>
            </a:r>
            <a:endParaRPr lang="en-US" baseline="-25000" dirty="0"/>
          </a:p>
          <a:p>
            <a:pPr marL="285750" lvl="0" indent="-285750" rtl="0">
              <a:spcBef>
                <a:spcPts val="1000"/>
              </a:spcBef>
              <a:buFont typeface="Arial"/>
              <a:buChar char="•"/>
            </a:pPr>
            <a:r>
              <a:rPr lang="en" dirty="0" smtClean="0"/>
              <a:t>Inputs</a:t>
            </a:r>
            <a:r>
              <a:rPr lang="en" dirty="0"/>
              <a:t>: 1356/LBH intensity ratio, uncertainties, SZA, look up table</a:t>
            </a:r>
          </a:p>
          <a:p>
            <a:pPr marL="285750" lvl="0" indent="-285750" rtl="0">
              <a:spcBef>
                <a:spcPts val="1000"/>
              </a:spcBef>
              <a:buFont typeface="Arial"/>
              <a:buChar char="•"/>
            </a:pPr>
            <a:r>
              <a:rPr lang="en" dirty="0"/>
              <a:t>Signature of atmospheric dynamics</a:t>
            </a:r>
          </a:p>
          <a:p>
            <a:pPr marL="285750" lvl="0" indent="-285750" rtl="0">
              <a:spcBef>
                <a:spcPts val="1000"/>
              </a:spcBef>
              <a:buFont typeface="Arial"/>
              <a:buChar char="•"/>
            </a:pPr>
            <a:r>
              <a:rPr lang="en" dirty="0"/>
              <a:t>GOLD spectral resolution allows for flexibility in choosing best LBH bands</a:t>
            </a:r>
          </a:p>
          <a:p>
            <a:pPr marL="285750" lvl="0" indent="-285750" rtl="0">
              <a:lnSpc>
                <a:spcPct val="100000"/>
              </a:lnSpc>
              <a:spcBef>
                <a:spcPts val="1000"/>
              </a:spcBef>
              <a:buFont typeface="Arial"/>
              <a:buChar char="•"/>
            </a:pPr>
            <a:r>
              <a:rPr lang="en" i="1" dirty="0">
                <a:solidFill>
                  <a:schemeClr val="dk1"/>
                </a:solidFill>
              </a:rPr>
              <a:t>Strickland, Evans, and Paxton</a:t>
            </a:r>
            <a:r>
              <a:rPr lang="en" dirty="0">
                <a:solidFill>
                  <a:schemeClr val="dk1"/>
                </a:solidFill>
              </a:rPr>
              <a:t>, </a:t>
            </a:r>
            <a:r>
              <a:rPr lang="en" i="1" dirty="0">
                <a:solidFill>
                  <a:schemeClr val="dk1"/>
                </a:solidFill>
              </a:rPr>
              <a:t>JGR</a:t>
            </a:r>
            <a:r>
              <a:rPr lang="en" dirty="0">
                <a:solidFill>
                  <a:schemeClr val="dk1"/>
                </a:solidFill>
              </a:rPr>
              <a:t>, 100, A7, 1995</a:t>
            </a:r>
          </a:p>
          <a:p>
            <a:pPr lvl="0" rtl="0">
              <a:spcBef>
                <a:spcPts val="1000"/>
              </a:spcBef>
              <a:buNone/>
            </a:pPr>
            <a:endParaRP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down)">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wipe(right)">
                                      <p:cBhvr>
                                        <p:cTn id="12"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6</a:t>
            </a:fld>
            <a:endParaRPr lang="en"/>
          </a:p>
        </p:txBody>
      </p:sp>
      <p:sp>
        <p:nvSpPr>
          <p:cNvPr id="124" name="Shape 124"/>
          <p:cNvSpPr txBox="1">
            <a:spLocks noGrp="1"/>
          </p:cNvSpPr>
          <p:nvPr>
            <p:ph type="title"/>
          </p:nvPr>
        </p:nvSpPr>
        <p:spPr>
          <a:xfrm>
            <a:off x="2180850" y="181625"/>
            <a:ext cx="6649800" cy="572700"/>
          </a:xfrm>
          <a:prstGeom prst="rect">
            <a:avLst/>
          </a:prstGeom>
        </p:spPr>
        <p:txBody>
          <a:bodyPr lIns="91425" tIns="91425" rIns="91425" bIns="91425" anchor="t" anchorCtr="0">
            <a:noAutofit/>
          </a:bodyPr>
          <a:lstStyle/>
          <a:p>
            <a:pPr lvl="0" rtl="0">
              <a:spcBef>
                <a:spcPts val="0"/>
              </a:spcBef>
              <a:buNone/>
            </a:pPr>
            <a:r>
              <a:rPr lang="en" dirty="0"/>
              <a:t>Model O/N</a:t>
            </a:r>
            <a:r>
              <a:rPr lang="en" baseline="-25000" dirty="0"/>
              <a:t>2 </a:t>
            </a:r>
          </a:p>
        </p:txBody>
      </p:sp>
      <p:sp>
        <p:nvSpPr>
          <p:cNvPr id="125" name="Shape 125"/>
          <p:cNvSpPr txBox="1"/>
          <p:nvPr/>
        </p:nvSpPr>
        <p:spPr>
          <a:xfrm>
            <a:off x="241982" y="1346817"/>
            <a:ext cx="3136217" cy="3208250"/>
          </a:xfrm>
          <a:prstGeom prst="rect">
            <a:avLst/>
          </a:prstGeom>
          <a:noFill/>
          <a:ln>
            <a:noFill/>
          </a:ln>
        </p:spPr>
        <p:txBody>
          <a:bodyPr lIns="91425" tIns="91425" rIns="91425" bIns="91425" anchor="t" anchorCtr="0">
            <a:noAutofit/>
          </a:bodyPr>
          <a:lstStyle/>
          <a:p>
            <a:pPr marL="285750" lvl="0" indent="-285750" rtl="0">
              <a:spcBef>
                <a:spcPts val="1000"/>
              </a:spcBef>
              <a:buFont typeface="Arial"/>
              <a:buChar char="•"/>
            </a:pPr>
            <a:r>
              <a:rPr lang="en" dirty="0"/>
              <a:t>CTIPe results for 25 Oct </a:t>
            </a:r>
            <a:r>
              <a:rPr lang="en" dirty="0" smtClean="0"/>
              <a:t>2015</a:t>
            </a:r>
            <a:endParaRPr lang="en-US" dirty="0" smtClean="0"/>
          </a:p>
          <a:p>
            <a:pPr marL="574675" lvl="1" indent="-285750">
              <a:spcBef>
                <a:spcPts val="1000"/>
              </a:spcBef>
              <a:buFont typeface="Arial"/>
              <a:buChar char="•"/>
            </a:pPr>
            <a:r>
              <a:rPr lang="en-US" dirty="0" smtClean="0"/>
              <a:t>DOY 298</a:t>
            </a:r>
            <a:endParaRPr lang="en" dirty="0"/>
          </a:p>
          <a:p>
            <a:pPr marL="285750" lvl="0" indent="-285750" rtl="0">
              <a:spcBef>
                <a:spcPts val="1000"/>
              </a:spcBef>
              <a:buFont typeface="Arial"/>
              <a:buChar char="•"/>
            </a:pPr>
            <a:r>
              <a:rPr lang="en" dirty="0"/>
              <a:t>10 minute cadence</a:t>
            </a:r>
          </a:p>
          <a:p>
            <a:pPr marL="574675" lvl="3" indent="-285750">
              <a:spcBef>
                <a:spcPts val="1000"/>
              </a:spcBef>
              <a:buFont typeface="Arial"/>
              <a:buChar char="•"/>
            </a:pPr>
            <a:r>
              <a:rPr lang="en" dirty="0"/>
              <a:t>Could use to implement time variation of atmosphere during course of single scan</a:t>
            </a:r>
          </a:p>
          <a:p>
            <a:pPr marL="285750" lvl="0" indent="-285750" rtl="0">
              <a:spcBef>
                <a:spcPts val="1000"/>
              </a:spcBef>
              <a:buFont typeface="Arial"/>
              <a:buChar char="•"/>
            </a:pPr>
            <a:r>
              <a:rPr lang="en" dirty="0"/>
              <a:t>18° longitude spacing</a:t>
            </a:r>
          </a:p>
          <a:p>
            <a:pPr marL="285750" lvl="0" indent="-285750" rtl="0">
              <a:spcBef>
                <a:spcPts val="1000"/>
              </a:spcBef>
              <a:buFont typeface="Arial"/>
              <a:buChar char="•"/>
            </a:pPr>
            <a:r>
              <a:rPr lang="en" dirty="0"/>
              <a:t>2° latitude spacing</a:t>
            </a:r>
          </a:p>
          <a:p>
            <a:pPr marL="285750" lvl="0" indent="-285750" rtl="0">
              <a:spcBef>
                <a:spcPts val="1000"/>
              </a:spcBef>
              <a:buFont typeface="Arial"/>
              <a:buChar char="•"/>
            </a:pPr>
            <a:r>
              <a:rPr lang="en" dirty="0"/>
              <a:t>Altitude range 75 km ~ 415 km</a:t>
            </a:r>
          </a:p>
        </p:txBody>
      </p:sp>
      <p:pic>
        <p:nvPicPr>
          <p:cNvPr id="4" name="ctipe_on2.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9259" t="9712" r="5432" b="11275"/>
          <a:stretch/>
        </p:blipFill>
        <p:spPr>
          <a:xfrm>
            <a:off x="3293533" y="754325"/>
            <a:ext cx="5850467" cy="4064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2176272" y="176022"/>
            <a:ext cx="6946500" cy="572700"/>
          </a:xfrm>
          <a:prstGeom prst="rect">
            <a:avLst/>
          </a:prstGeom>
        </p:spPr>
        <p:txBody>
          <a:bodyPr lIns="91425" tIns="91425" rIns="91425" bIns="91425" anchor="t" anchorCtr="0">
            <a:noAutofit/>
          </a:bodyPr>
          <a:lstStyle/>
          <a:p>
            <a:pPr lvl="0">
              <a:spcBef>
                <a:spcPts val="0"/>
              </a:spcBef>
              <a:buNone/>
            </a:pPr>
            <a:r>
              <a:rPr lang="en" dirty="0"/>
              <a:t>Example L1C data</a:t>
            </a:r>
          </a:p>
        </p:txBody>
      </p:sp>
      <p:sp>
        <p:nvSpPr>
          <p:cNvPr id="132" name="Shape 132"/>
          <p:cNvSpPr txBox="1">
            <a:spLocks noGrp="1"/>
          </p:cNvSpPr>
          <p:nvPr>
            <p:ph type="body" idx="1"/>
          </p:nvPr>
        </p:nvSpPr>
        <p:spPr>
          <a:xfrm>
            <a:off x="355600" y="991602"/>
            <a:ext cx="2895600" cy="4065214"/>
          </a:xfrm>
          <a:prstGeom prst="rect">
            <a:avLst/>
          </a:prstGeom>
        </p:spPr>
        <p:txBody>
          <a:bodyPr lIns="91425" tIns="91425" rIns="91425" bIns="91425" anchor="t" anchorCtr="0">
            <a:noAutofit/>
          </a:bodyPr>
          <a:lstStyle/>
          <a:p>
            <a:pPr marL="285750" lvl="0" indent="-285750" rtl="0">
              <a:lnSpc>
                <a:spcPct val="100000"/>
              </a:lnSpc>
              <a:spcBef>
                <a:spcPts val="0"/>
              </a:spcBef>
              <a:buClr>
                <a:srgbClr val="000000"/>
              </a:buClr>
              <a:buFont typeface="Arial"/>
              <a:buChar char="•"/>
            </a:pPr>
            <a:r>
              <a:rPr lang="en" sz="1400" dirty="0">
                <a:solidFill>
                  <a:srgbClr val="000000"/>
                </a:solidFill>
              </a:rPr>
              <a:t>125 km x 125 km @ nadir</a:t>
            </a:r>
          </a:p>
          <a:p>
            <a:pPr marL="285750" lvl="0" indent="-285750" rtl="0">
              <a:lnSpc>
                <a:spcPct val="100000"/>
              </a:lnSpc>
              <a:spcBef>
                <a:spcPts val="0"/>
              </a:spcBef>
              <a:buClr>
                <a:srgbClr val="000000"/>
              </a:buClr>
              <a:buFont typeface="Arial"/>
              <a:buChar char="•"/>
            </a:pPr>
            <a:r>
              <a:rPr lang="en" sz="1400" dirty="0">
                <a:solidFill>
                  <a:srgbClr val="000000"/>
                </a:solidFill>
              </a:rPr>
              <a:t>Hemispheres scanned separately</a:t>
            </a:r>
          </a:p>
          <a:p>
            <a:pPr marL="574675" lvl="1" indent="-285750">
              <a:lnSpc>
                <a:spcPct val="100000"/>
              </a:lnSpc>
              <a:buClr>
                <a:srgbClr val="000000"/>
              </a:buClr>
              <a:buFont typeface="Arial"/>
              <a:buChar char="•"/>
            </a:pPr>
            <a:r>
              <a:rPr lang="en" dirty="0">
                <a:solidFill>
                  <a:srgbClr val="000000"/>
                </a:solidFill>
              </a:rPr>
              <a:t>Slit will overlap 1 degree at equator</a:t>
            </a:r>
          </a:p>
          <a:p>
            <a:pPr marL="574675" lvl="1" indent="-285750">
              <a:lnSpc>
                <a:spcPct val="100000"/>
              </a:lnSpc>
              <a:buClr>
                <a:srgbClr val="000000"/>
              </a:buClr>
              <a:buFont typeface="Arial"/>
              <a:buChar char="•"/>
            </a:pPr>
            <a:r>
              <a:rPr lang="en" dirty="0">
                <a:solidFill>
                  <a:srgbClr val="000000"/>
                </a:solidFill>
              </a:rPr>
              <a:t>Both hemispheres included in L1C &amp; L2 files</a:t>
            </a:r>
          </a:p>
          <a:p>
            <a:pPr marL="574675" lvl="1" indent="-285750">
              <a:lnSpc>
                <a:spcPct val="100000"/>
              </a:lnSpc>
              <a:buClr>
                <a:srgbClr val="000000"/>
              </a:buClr>
              <a:buFont typeface="Arial"/>
              <a:buChar char="•"/>
            </a:pPr>
            <a:r>
              <a:rPr lang="en" dirty="0">
                <a:solidFill>
                  <a:srgbClr val="000000"/>
                </a:solidFill>
              </a:rPr>
              <a:t>Combined here</a:t>
            </a:r>
          </a:p>
          <a:p>
            <a:pPr marL="285750" lvl="0" indent="-285750" rtl="0">
              <a:lnSpc>
                <a:spcPct val="100000"/>
              </a:lnSpc>
              <a:spcBef>
                <a:spcPts val="0"/>
              </a:spcBef>
              <a:buClr>
                <a:srgbClr val="000000"/>
              </a:buClr>
              <a:buFont typeface="Arial"/>
              <a:buChar char="•"/>
            </a:pPr>
            <a:r>
              <a:rPr lang="en" sz="1400" dirty="0">
                <a:solidFill>
                  <a:srgbClr val="000000"/>
                </a:solidFill>
              </a:rPr>
              <a:t>LBH roughly equivalent to GUVI LBH ‘Short’ (141 - 154 nm)</a:t>
            </a:r>
          </a:p>
        </p:txBody>
      </p:sp>
      <p:sp>
        <p:nvSpPr>
          <p:cNvPr id="133" name="Shape 1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pic>
        <p:nvPicPr>
          <p:cNvPr id="8" name="Picture 7" descr="ut_1500_lbh_disk_only_scale_stddev_bottom_cbar.png"/>
          <p:cNvPicPr>
            <a:picLocks noChangeAspect="1"/>
          </p:cNvPicPr>
          <p:nvPr/>
        </p:nvPicPr>
        <p:blipFill rotWithShape="1">
          <a:blip r:embed="rId3">
            <a:extLst>
              <a:ext uri="{28A0092B-C50C-407E-A947-70E740481C1C}">
                <a14:useLocalDpi xmlns:a14="http://schemas.microsoft.com/office/drawing/2010/main" val="0"/>
              </a:ext>
            </a:extLst>
          </a:blip>
          <a:srcRect l="17771" t="5332" r="17700" b="-89"/>
          <a:stretch/>
        </p:blipFill>
        <p:spPr>
          <a:xfrm>
            <a:off x="6236337" y="804917"/>
            <a:ext cx="2908019" cy="4269901"/>
          </a:xfrm>
          <a:prstGeom prst="rect">
            <a:avLst/>
          </a:prstGeom>
        </p:spPr>
      </p:pic>
      <p:pic>
        <p:nvPicPr>
          <p:cNvPr id="9" name="Picture 8" descr="ut_1500_1356_disk_only_scale_stddev_bottom_cbar.png"/>
          <p:cNvPicPr>
            <a:picLocks noChangeAspect="1"/>
          </p:cNvPicPr>
          <p:nvPr/>
        </p:nvPicPr>
        <p:blipFill rotWithShape="1">
          <a:blip r:embed="rId4">
            <a:extLst>
              <a:ext uri="{28A0092B-C50C-407E-A947-70E740481C1C}">
                <a14:useLocalDpi xmlns:a14="http://schemas.microsoft.com/office/drawing/2010/main" val="0"/>
              </a:ext>
            </a:extLst>
          </a:blip>
          <a:srcRect l="17768" t="5334" r="17699" b="-90"/>
          <a:stretch/>
        </p:blipFill>
        <p:spPr>
          <a:xfrm>
            <a:off x="3369875" y="804916"/>
            <a:ext cx="2908019" cy="4269903"/>
          </a:xfrm>
          <a:prstGeom prst="rect">
            <a:avLst/>
          </a:prstGeom>
        </p:spPr>
      </p:pic>
      <p:sp>
        <p:nvSpPr>
          <p:cNvPr id="138" name="Shape 138"/>
          <p:cNvSpPr txBox="1"/>
          <p:nvPr/>
        </p:nvSpPr>
        <p:spPr>
          <a:xfrm>
            <a:off x="3909987" y="573565"/>
            <a:ext cx="4652700" cy="324900"/>
          </a:xfrm>
          <a:prstGeom prst="rect">
            <a:avLst/>
          </a:prstGeom>
          <a:noFill/>
          <a:ln>
            <a:noFill/>
          </a:ln>
        </p:spPr>
        <p:txBody>
          <a:bodyPr lIns="91425" tIns="91425" rIns="91425" bIns="91425" anchor="t" anchorCtr="0">
            <a:noAutofit/>
          </a:bodyPr>
          <a:lstStyle/>
          <a:p>
            <a:pPr lvl="0" algn="ctr">
              <a:spcBef>
                <a:spcPts val="0"/>
              </a:spcBef>
              <a:buNone/>
            </a:pPr>
            <a:r>
              <a:rPr lang="en" dirty="0"/>
              <a:t>DOY 298, UT 1500, LT 1200</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176272" y="176022"/>
            <a:ext cx="6946500" cy="572700"/>
          </a:xfrm>
          <a:prstGeom prst="rect">
            <a:avLst/>
          </a:prstGeom>
        </p:spPr>
        <p:txBody>
          <a:bodyPr lIns="91425" tIns="91425" rIns="91425" bIns="91425" anchor="t" anchorCtr="0">
            <a:noAutofit/>
          </a:bodyPr>
          <a:lstStyle/>
          <a:p>
            <a:pPr lvl="0" rtl="0">
              <a:spcBef>
                <a:spcPts val="0"/>
              </a:spcBef>
              <a:buNone/>
            </a:pPr>
            <a:r>
              <a:rPr lang="en" dirty="0"/>
              <a:t>Level 2 O/N</a:t>
            </a:r>
            <a:r>
              <a:rPr lang="en" baseline="-25000" dirty="0"/>
              <a:t>2</a:t>
            </a:r>
            <a:r>
              <a:rPr lang="en" dirty="0"/>
              <a:t> data</a:t>
            </a:r>
          </a:p>
          <a:p>
            <a:pPr lvl="0" rtl="0">
              <a:spcBef>
                <a:spcPts val="0"/>
              </a:spcBef>
              <a:buNone/>
            </a:pPr>
            <a:endParaRPr dirty="0"/>
          </a:p>
        </p:txBody>
      </p:sp>
      <p:sp>
        <p:nvSpPr>
          <p:cNvPr id="153" name="Shape 15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8</a:t>
            </a:fld>
            <a:endParaRPr lang="en"/>
          </a:p>
        </p:txBody>
      </p:sp>
      <p:sp>
        <p:nvSpPr>
          <p:cNvPr id="10" name="Shape 144"/>
          <p:cNvSpPr txBox="1">
            <a:spLocks noGrp="1"/>
          </p:cNvSpPr>
          <p:nvPr>
            <p:ph type="body" idx="1"/>
          </p:nvPr>
        </p:nvSpPr>
        <p:spPr>
          <a:xfrm>
            <a:off x="311700" y="1211744"/>
            <a:ext cx="3591433" cy="3416400"/>
          </a:xfrm>
          <a:prstGeom prst="rect">
            <a:avLst/>
          </a:prstGeom>
        </p:spPr>
        <p:txBody>
          <a:bodyPr lIns="91425" tIns="91425" rIns="91425" bIns="91425" anchor="t" anchorCtr="0">
            <a:noAutofit/>
          </a:bodyPr>
          <a:lstStyle/>
          <a:p>
            <a:pPr marL="285750" lvl="0" indent="-285750" rtl="0">
              <a:spcBef>
                <a:spcPts val="0"/>
              </a:spcBef>
              <a:buClr>
                <a:srgbClr val="000000"/>
              </a:buClr>
              <a:buFont typeface="Arial"/>
              <a:buChar char="•"/>
            </a:pPr>
            <a:r>
              <a:rPr lang="en" sz="1400" dirty="0">
                <a:solidFill>
                  <a:srgbClr val="000000"/>
                </a:solidFill>
              </a:rPr>
              <a:t>250 km x 250 km @ nadir</a:t>
            </a:r>
          </a:p>
          <a:p>
            <a:pPr marL="574675" lvl="1" indent="-285750" rtl="0">
              <a:spcBef>
                <a:spcPts val="0"/>
              </a:spcBef>
              <a:buClr>
                <a:srgbClr val="000000"/>
              </a:buClr>
              <a:buFont typeface="Arial"/>
              <a:buChar char="•"/>
            </a:pPr>
            <a:r>
              <a:rPr lang="en" dirty="0">
                <a:solidFill>
                  <a:srgbClr val="000000"/>
                </a:solidFill>
              </a:rPr>
              <a:t>2x2 binning of Level 1C data</a:t>
            </a:r>
          </a:p>
          <a:p>
            <a:pPr marL="285750" lvl="0" indent="-285750" rtl="0">
              <a:spcBef>
                <a:spcPts val="0"/>
              </a:spcBef>
              <a:buClr>
                <a:srgbClr val="000000"/>
              </a:buClr>
              <a:buFont typeface="Arial"/>
              <a:buChar char="•"/>
            </a:pPr>
            <a:r>
              <a:rPr lang="en" sz="1400" dirty="0">
                <a:solidFill>
                  <a:srgbClr val="000000"/>
                </a:solidFill>
              </a:rPr>
              <a:t>Constraints</a:t>
            </a:r>
          </a:p>
          <a:p>
            <a:pPr marL="574675" lvl="1" indent="-285750" rtl="0">
              <a:spcBef>
                <a:spcPts val="0"/>
              </a:spcBef>
              <a:buClr>
                <a:srgbClr val="000000"/>
              </a:buClr>
              <a:buFont typeface="Arial"/>
              <a:buChar char="•"/>
            </a:pPr>
            <a:r>
              <a:rPr lang="en" dirty="0">
                <a:solidFill>
                  <a:srgbClr val="000000"/>
                </a:solidFill>
              </a:rPr>
              <a:t>SZA &lt; 80°</a:t>
            </a:r>
          </a:p>
          <a:p>
            <a:pPr marL="574675" lvl="1" indent="-285750">
              <a:spcBef>
                <a:spcPts val="0"/>
              </a:spcBef>
              <a:buClr>
                <a:srgbClr val="000000"/>
              </a:buClr>
              <a:buFont typeface="Arial"/>
              <a:buChar char="•"/>
            </a:pPr>
            <a:r>
              <a:rPr lang="en" dirty="0">
                <a:solidFill>
                  <a:srgbClr val="000000"/>
                </a:solidFill>
              </a:rPr>
              <a:t>Emission Angle &lt; 75</a:t>
            </a:r>
            <a:r>
              <a:rPr lang="en" dirty="0" smtClean="0">
                <a:solidFill>
                  <a:srgbClr val="000000"/>
                </a:solidFill>
              </a:rPr>
              <a:t>°</a:t>
            </a:r>
            <a:endParaRPr lang="en-US" dirty="0">
              <a:solidFill>
                <a:srgbClr val="000000"/>
              </a:solidFill>
            </a:endParaRPr>
          </a:p>
          <a:p>
            <a:pPr marL="854075" lvl="1" indent="-285750">
              <a:spcBef>
                <a:spcPts val="0"/>
              </a:spcBef>
              <a:buClr>
                <a:srgbClr val="000000"/>
              </a:buClr>
              <a:buFont typeface="Arial"/>
              <a:buChar char="•"/>
            </a:pPr>
            <a:r>
              <a:rPr lang="en-US" dirty="0" smtClean="0">
                <a:solidFill>
                  <a:srgbClr val="000000"/>
                </a:solidFill>
              </a:rPr>
              <a:t>Currently emission angle effects are not included in look up tables.</a:t>
            </a:r>
            <a:endParaRPr lang="en-US" dirty="0" smtClean="0">
              <a:solidFill>
                <a:srgbClr val="000000"/>
              </a:solidFill>
            </a:endParaRPr>
          </a:p>
        </p:txBody>
      </p:sp>
      <p:pic>
        <p:nvPicPr>
          <p:cNvPr id="6" name="on2.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9013" t="10041" r="10823" b="11172"/>
          <a:stretch/>
        </p:blipFill>
        <p:spPr>
          <a:xfrm>
            <a:off x="4004739" y="728136"/>
            <a:ext cx="4123267" cy="4052409"/>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2176272" y="176022"/>
            <a:ext cx="6946500" cy="572700"/>
          </a:xfrm>
          <a:prstGeom prst="rect">
            <a:avLst/>
          </a:prstGeom>
        </p:spPr>
        <p:txBody>
          <a:bodyPr lIns="91425" tIns="91425" rIns="91425" bIns="91425" anchor="t" anchorCtr="0">
            <a:noAutofit/>
          </a:bodyPr>
          <a:lstStyle/>
          <a:p>
            <a:pPr lvl="0">
              <a:spcBef>
                <a:spcPts val="0"/>
              </a:spcBef>
              <a:buNone/>
            </a:pPr>
            <a:r>
              <a:rPr lang="en" dirty="0"/>
              <a:t>Summary</a:t>
            </a:r>
          </a:p>
        </p:txBody>
      </p:sp>
      <p:sp>
        <p:nvSpPr>
          <p:cNvPr id="160" name="Shape 16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lnSpc>
                <a:spcPct val="80000"/>
              </a:lnSpc>
              <a:spcBef>
                <a:spcPts val="0"/>
              </a:spcBef>
              <a:buFont typeface="Arial"/>
              <a:buChar char="•"/>
            </a:pPr>
            <a:r>
              <a:rPr lang="en-US" sz="1400" dirty="0" smtClean="0">
                <a:solidFill>
                  <a:schemeClr val="tx1"/>
                </a:solidFill>
              </a:rPr>
              <a:t>Simulations wil</a:t>
            </a:r>
            <a:r>
              <a:rPr lang="en-US" sz="1400" dirty="0" smtClean="0">
                <a:solidFill>
                  <a:schemeClr val="tx1"/>
                </a:solidFill>
              </a:rPr>
              <a:t>l help </a:t>
            </a:r>
            <a:r>
              <a:rPr lang="en-US" sz="1400" dirty="0" smtClean="0">
                <a:solidFill>
                  <a:schemeClr val="tx1"/>
                </a:solidFill>
              </a:rPr>
              <a:t>demonstrate the feasibility of detecting various atmospheric phenomena.</a:t>
            </a:r>
          </a:p>
          <a:p>
            <a:pPr marL="514350" lvl="0" indent="-285750" rtl="0">
              <a:lnSpc>
                <a:spcPct val="80000"/>
              </a:lnSpc>
              <a:spcBef>
                <a:spcPts val="0"/>
              </a:spcBef>
              <a:buFont typeface="Arial"/>
              <a:buChar char="•"/>
            </a:pPr>
            <a:r>
              <a:rPr lang="en-US" sz="1400" dirty="0" smtClean="0">
                <a:solidFill>
                  <a:schemeClr val="tx1"/>
                </a:solidFill>
              </a:rPr>
              <a:t>Multi purpose</a:t>
            </a:r>
          </a:p>
          <a:p>
            <a:pPr marL="804863" lvl="0" indent="-287338" rtl="0">
              <a:lnSpc>
                <a:spcPct val="80000"/>
              </a:lnSpc>
              <a:spcBef>
                <a:spcPts val="0"/>
              </a:spcBef>
              <a:buFont typeface="Arial"/>
              <a:buChar char="•"/>
            </a:pPr>
            <a:r>
              <a:rPr lang="en-US" sz="1400" dirty="0" smtClean="0">
                <a:solidFill>
                  <a:schemeClr val="tx1"/>
                </a:solidFill>
              </a:rPr>
              <a:t>Test algorithms</a:t>
            </a:r>
          </a:p>
          <a:p>
            <a:pPr marL="804863" lvl="0" indent="-287338" rtl="0">
              <a:lnSpc>
                <a:spcPct val="80000"/>
              </a:lnSpc>
              <a:spcBef>
                <a:spcPts val="0"/>
              </a:spcBef>
              <a:buFont typeface="Arial"/>
              <a:buChar char="•"/>
            </a:pPr>
            <a:r>
              <a:rPr lang="en-US" sz="1400" dirty="0" smtClean="0">
                <a:solidFill>
                  <a:schemeClr val="tx1"/>
                </a:solidFill>
              </a:rPr>
              <a:t>Observation strategies</a:t>
            </a:r>
          </a:p>
          <a:p>
            <a:pPr marL="804863" lvl="0" indent="-287338" rtl="0">
              <a:lnSpc>
                <a:spcPct val="80000"/>
              </a:lnSpc>
              <a:spcBef>
                <a:spcPts val="0"/>
              </a:spcBef>
              <a:buFont typeface="Arial"/>
              <a:buChar char="•"/>
            </a:pPr>
            <a:r>
              <a:rPr lang="en-US" sz="1400" dirty="0" smtClean="0">
                <a:solidFill>
                  <a:schemeClr val="tx1"/>
                </a:solidFill>
              </a:rPr>
              <a:t>Provide realistic data processing pipeline codes</a:t>
            </a:r>
          </a:p>
          <a:p>
            <a:pPr marL="514350" lvl="0" indent="-285750" rtl="0">
              <a:lnSpc>
                <a:spcPct val="80000"/>
              </a:lnSpc>
              <a:spcBef>
                <a:spcPts val="0"/>
              </a:spcBef>
              <a:buFont typeface="Arial"/>
              <a:buChar char="•"/>
            </a:pPr>
            <a:r>
              <a:rPr lang="en-US" sz="1400" dirty="0" smtClean="0">
                <a:solidFill>
                  <a:schemeClr val="tx1"/>
                </a:solidFill>
              </a:rPr>
              <a:t>F</a:t>
            </a:r>
            <a:r>
              <a:rPr lang="en" sz="1400" dirty="0" smtClean="0">
                <a:solidFill>
                  <a:schemeClr val="tx1"/>
                </a:solidFill>
              </a:rPr>
              <a:t>uture work</a:t>
            </a:r>
            <a:endParaRPr lang="en-US" sz="1400" dirty="0" smtClean="0">
              <a:solidFill>
                <a:schemeClr val="tx1"/>
              </a:solidFill>
            </a:endParaRPr>
          </a:p>
          <a:p>
            <a:pPr marL="803275" lvl="1" indent="-285750">
              <a:lnSpc>
                <a:spcPct val="80000"/>
              </a:lnSpc>
              <a:buFont typeface="Arial"/>
              <a:buChar char="•"/>
            </a:pPr>
            <a:r>
              <a:rPr lang="en" dirty="0" smtClean="0">
                <a:solidFill>
                  <a:schemeClr val="tx1"/>
                </a:solidFill>
              </a:rPr>
              <a:t>Incorporate </a:t>
            </a:r>
            <a:r>
              <a:rPr lang="en" dirty="0">
                <a:solidFill>
                  <a:schemeClr val="tx1"/>
                </a:solidFill>
              </a:rPr>
              <a:t>instrument </a:t>
            </a:r>
            <a:endParaRPr lang="en-US" dirty="0" smtClean="0">
              <a:solidFill>
                <a:schemeClr val="tx1"/>
              </a:solidFill>
            </a:endParaRPr>
          </a:p>
          <a:p>
            <a:pPr marL="803275" lvl="1" indent="-285750">
              <a:lnSpc>
                <a:spcPct val="80000"/>
              </a:lnSpc>
              <a:buFont typeface="Arial"/>
              <a:buChar char="•"/>
            </a:pPr>
            <a:r>
              <a:rPr lang="en-US" dirty="0" err="1" smtClean="0">
                <a:solidFill>
                  <a:schemeClr val="tx1"/>
                </a:solidFill>
              </a:rPr>
              <a:t>Auroral</a:t>
            </a:r>
            <a:r>
              <a:rPr lang="en-US" dirty="0" smtClean="0">
                <a:solidFill>
                  <a:schemeClr val="tx1"/>
                </a:solidFill>
              </a:rPr>
              <a:t> emissions</a:t>
            </a:r>
          </a:p>
          <a:p>
            <a:pPr marL="803275" lvl="1" indent="-285750">
              <a:lnSpc>
                <a:spcPct val="80000"/>
              </a:lnSpc>
              <a:buFont typeface="Arial"/>
              <a:buChar char="•"/>
            </a:pPr>
            <a:r>
              <a:rPr lang="en-US" dirty="0" smtClean="0">
                <a:solidFill>
                  <a:schemeClr val="tx1"/>
                </a:solidFill>
              </a:rPr>
              <a:t>Solar flares</a:t>
            </a:r>
            <a:endParaRPr lang="en" dirty="0">
              <a:solidFill>
                <a:schemeClr val="tx1"/>
              </a:solidFill>
            </a:endParaRPr>
          </a:p>
          <a:p>
            <a:pPr marL="914400" lvl="1" indent="-228600" rtl="0">
              <a:spcBef>
                <a:spcPts val="0"/>
              </a:spcBef>
            </a:pPr>
            <a:endParaRPr dirty="0"/>
          </a:p>
        </p:txBody>
      </p:sp>
      <p:sp>
        <p:nvSpPr>
          <p:cNvPr id="161" name="Shape 1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TotalTime>
  <Words>565</Words>
  <Application>Microsoft Macintosh PowerPoint</Application>
  <PresentationFormat>On-screen Show (16:9)</PresentationFormat>
  <Paragraphs>113</Paragraphs>
  <Slides>15</Slides>
  <Notes>10</Notes>
  <HiddenSlides>0</HiddenSlides>
  <MMClips>7</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simple-light-2</vt:lpstr>
      <vt:lpstr>Simulated GOLD Observations of Atmospheric Waves</vt:lpstr>
      <vt:lpstr>Overview</vt:lpstr>
      <vt:lpstr>GOLD Disk Measurement Schedule</vt:lpstr>
      <vt:lpstr>Simulations</vt:lpstr>
      <vt:lpstr>O/N2 Algorithm</vt:lpstr>
      <vt:lpstr>Model O/N2 </vt:lpstr>
      <vt:lpstr>Example L1C data</vt:lpstr>
      <vt:lpstr>Level 2 O/N2 data </vt:lpstr>
      <vt:lpstr>Summary</vt:lpstr>
      <vt:lpstr>Extra Slides</vt:lpstr>
      <vt:lpstr>1356 disk only </vt:lpstr>
      <vt:lpstr>1356 with limb  </vt:lpstr>
      <vt:lpstr>LBH disk only </vt:lpstr>
      <vt:lpstr>LBH with limb </vt:lpstr>
      <vt:lpstr>  1356/LBH Intensity Ratio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Simulated GOLD Observations of Atmospheric Waves</dc:title>
  <cp:lastModifiedBy>John</cp:lastModifiedBy>
  <cp:revision>21</cp:revision>
  <dcterms:modified xsi:type="dcterms:W3CDTF">2016-12-12T14:46:47Z</dcterms:modified>
</cp:coreProperties>
</file>