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4073" r:id="rId2"/>
    <p:sldMasterId id="2147484047" r:id="rId3"/>
    <p:sldMasterId id="2147484059" r:id="rId4"/>
  </p:sldMasterIdLst>
  <p:notesMasterIdLst>
    <p:notesMasterId r:id="rId13"/>
  </p:notesMasterIdLst>
  <p:handoutMasterIdLst>
    <p:handoutMasterId r:id="rId14"/>
  </p:handoutMasterIdLst>
  <p:sldIdLst>
    <p:sldId id="659" r:id="rId5"/>
    <p:sldId id="710" r:id="rId6"/>
    <p:sldId id="705" r:id="rId7"/>
    <p:sldId id="706" r:id="rId8"/>
    <p:sldId id="707" r:id="rId9"/>
    <p:sldId id="708" r:id="rId10"/>
    <p:sldId id="658" r:id="rId11"/>
    <p:sldId id="558" r:id="rId12"/>
  </p:sldIdLst>
  <p:sldSz cx="12188825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9BC2B5-2A9B-034A-B088-A00147437C66}">
          <p14:sldIdLst>
            <p14:sldId id="659"/>
            <p14:sldId id="710"/>
            <p14:sldId id="705"/>
            <p14:sldId id="706"/>
            <p14:sldId id="707"/>
            <p14:sldId id="708"/>
            <p14:sldId id="658"/>
            <p14:sldId id="5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0"/>
    <a:srgbClr val="092551"/>
    <a:srgbClr val="40F3F3"/>
    <a:srgbClr val="D1FDFF"/>
    <a:srgbClr val="AC732A"/>
    <a:srgbClr val="FF0000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343" autoAdjust="0"/>
    <p:restoredTop sz="86395" autoAdjust="0"/>
  </p:normalViewPr>
  <p:slideViewPr>
    <p:cSldViewPr>
      <p:cViewPr varScale="1">
        <p:scale>
          <a:sx n="106" d="100"/>
          <a:sy n="106" d="100"/>
        </p:scale>
        <p:origin x="-112" y="-152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3704" y="19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CB8EC-CF94-484F-BE49-65ADFF3C669F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0AB66-F2FD-0C4F-B46A-9A3A1EFD2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91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44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fld id="{6434FE96-9759-0C4E-B6C0-7EED621B8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34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FE96-9759-0C4E-B6C0-7EED621B8E8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1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31483D-6885-0945-90CC-075D58ED969B}" type="datetime1">
              <a:rPr lang="en-US" smtClean="0">
                <a:solidFill>
                  <a:prstClr val="black"/>
                </a:solidFill>
              </a:rPr>
              <a:pPr/>
              <a:t>12/20/18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46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31483D-6885-0945-90CC-075D58ED969B}" type="datetime1">
              <a:rPr lang="en-US" smtClean="0">
                <a:solidFill>
                  <a:prstClr val="black"/>
                </a:solidFill>
              </a:rPr>
              <a:pPr/>
              <a:t>12/20/18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3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4FE96-9759-0C4E-B6C0-7EED621B8E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19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4FE96-9759-0C4E-B6C0-7EED621B8E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63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9D38E-E5ED-7740-903B-E9FC9A440756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90"/>
                </a:solidFill>
                <a:latin typeface="Cambria" pitchFamily="18" charset="0"/>
              </a:rPr>
              <a:t>Science Questions 1-4</a:t>
            </a:r>
          </a:p>
        </p:txBody>
      </p:sp>
    </p:spTree>
    <p:extLst>
      <p:ext uri="{BB962C8B-B14F-4D97-AF65-F5344CB8AC3E}">
        <p14:creationId xmlns:p14="http://schemas.microsoft.com/office/powerpoint/2010/main" val="32520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8" indent="0">
              <a:buNone/>
              <a:defRPr sz="2800"/>
            </a:lvl2pPr>
            <a:lvl3pPr marL="914415" indent="0">
              <a:buNone/>
              <a:defRPr sz="2400"/>
            </a:lvl3pPr>
            <a:lvl4pPr marL="1371623" indent="0">
              <a:buNone/>
              <a:defRPr sz="2000"/>
            </a:lvl4pPr>
            <a:lvl5pPr marL="1828830" indent="0">
              <a:buNone/>
              <a:defRPr sz="2000"/>
            </a:lvl5pPr>
            <a:lvl6pPr marL="2286038" indent="0">
              <a:buNone/>
              <a:defRPr sz="2000"/>
            </a:lvl6pPr>
            <a:lvl7pPr marL="2743246" indent="0">
              <a:buNone/>
              <a:defRPr sz="2000"/>
            </a:lvl7pPr>
            <a:lvl8pPr marL="3200453" indent="0">
              <a:buNone/>
              <a:defRPr sz="2000"/>
            </a:lvl8pPr>
            <a:lvl9pPr marL="3657661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7685" y="76200"/>
            <a:ext cx="2793272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868" y="76200"/>
            <a:ext cx="817667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4455-3F52-3D4D-B9C5-316392FE8659}" type="datetime1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D8E-31BB-A04F-9C29-E7ACA81E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23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F3EC-6ECF-B541-8A76-6AA6D5B55E20}" type="datetime1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D8E-31BB-A04F-9C29-E7ACA81E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83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17F-DDE2-764F-A530-6C4945E90D63}" type="datetime1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D8E-31BB-A04F-9C29-E7ACA81E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51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175-16C9-AA40-A5FB-FA13A452F3AB}" type="datetime1">
              <a:rPr lang="en-US" smtClean="0"/>
              <a:t>12/20/18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D8E-31BB-A04F-9C29-E7ACA81E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5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6DF5-79EA-864F-AC3B-CB56B111D9E9}" type="datetime1">
              <a:rPr lang="en-US" smtClean="0"/>
              <a:t>12/20/18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D8E-31BB-A04F-9C29-E7ACA81E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869" y="914400"/>
            <a:ext cx="5484971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914400"/>
            <a:ext cx="5484971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8CA8-D5B5-CD47-AEC5-860B40CE4754}" type="datetime1">
              <a:rPr lang="en-US" smtClean="0"/>
              <a:t>12/20/18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D8E-31BB-A04F-9C29-E7ACA81E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2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DEE9-24AD-D24F-BA09-9956BD3ADE31}" type="datetime1">
              <a:rPr lang="en-US" smtClean="0"/>
              <a:t>12/20/18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D8E-31BB-A04F-9C29-E7ACA81E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89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246D-F384-E84A-B44D-C6A5F11F21F5}" type="datetime1">
              <a:rPr lang="en-US" smtClean="0"/>
              <a:t>12/20/18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D8E-31BB-A04F-9C29-E7ACA81E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3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8" indent="0">
              <a:buNone/>
              <a:defRPr sz="2800"/>
            </a:lvl2pPr>
            <a:lvl3pPr marL="914415" indent="0">
              <a:buNone/>
              <a:defRPr sz="2400"/>
            </a:lvl3pPr>
            <a:lvl4pPr marL="1371623" indent="0">
              <a:buNone/>
              <a:defRPr sz="2000"/>
            </a:lvl4pPr>
            <a:lvl5pPr marL="1828830" indent="0">
              <a:buNone/>
              <a:defRPr sz="2000"/>
            </a:lvl5pPr>
            <a:lvl6pPr marL="2286038" indent="0">
              <a:buNone/>
              <a:defRPr sz="2000"/>
            </a:lvl6pPr>
            <a:lvl7pPr marL="2743246" indent="0">
              <a:buNone/>
              <a:defRPr sz="2000"/>
            </a:lvl7pPr>
            <a:lvl8pPr marL="3200453" indent="0">
              <a:buNone/>
              <a:defRPr sz="2000"/>
            </a:lvl8pPr>
            <a:lvl9pPr marL="36576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F38-0CA2-DA4E-AE58-8E020D927980}" type="datetime1">
              <a:rPr lang="en-US" smtClean="0"/>
              <a:t>12/20/18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D8E-31BB-A04F-9C29-E7ACA81E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51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D3FA-BA75-5B40-A88F-2606C695080C}" type="datetime1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D8E-31BB-A04F-9C29-E7ACA81E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13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362E-38B5-2347-B8CA-65D416B2E335}" type="datetime1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D8E-31BB-A04F-9C29-E7ACA81E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62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CE699D7-5E36-B948-9039-AA264C481730}" type="datetime1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9380125-EA82-4EB5-8181-3441C5DFB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99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964C528-1BD2-614F-B8D4-72539F726551}" type="datetime1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9380125-EA82-4EB5-8181-3441C5DFB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27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D62F-7516-074D-9589-83503A6DBF1F}" type="datetime1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125-EA82-4EB5-8181-3441C5DFB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77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8256-BF01-4842-A19F-1E300284D22F}" type="datetime1">
              <a:rPr lang="en-US" smtClean="0"/>
              <a:t>12/20/18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125-EA82-4EB5-8181-3441C5DFB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9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563D-AE83-F146-A421-5A5EED154161}" type="datetime1">
              <a:rPr lang="en-US" smtClean="0"/>
              <a:t>12/20/18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125-EA82-4EB5-8181-3441C5DFB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86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E606-0A77-8048-AC4F-FBD0F97203E4}" type="datetime1">
              <a:rPr lang="en-US" smtClean="0"/>
              <a:t>12/20/18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125-EA82-4EB5-8181-3441C5DFB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91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9E8F86-4EBB-AE48-B4DF-86CD23955AEC}" type="datetime1">
              <a:rPr lang="en-US" smtClean="0"/>
              <a:t>12/20/18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125-EA82-4EB5-8181-3441C5DFB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80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D868-D904-3348-8E6A-EA09C3C54DF7}" type="datetime1">
              <a:rPr lang="en-US" smtClean="0"/>
              <a:t>12/20/18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125-EA82-4EB5-8181-3441C5DFB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9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8" indent="0">
              <a:buNone/>
              <a:defRPr sz="2800"/>
            </a:lvl2pPr>
            <a:lvl3pPr marL="914415" indent="0">
              <a:buNone/>
              <a:defRPr sz="2400"/>
            </a:lvl3pPr>
            <a:lvl4pPr marL="1371623" indent="0">
              <a:buNone/>
              <a:defRPr sz="2000"/>
            </a:lvl4pPr>
            <a:lvl5pPr marL="1828830" indent="0">
              <a:buNone/>
              <a:defRPr sz="2000"/>
            </a:lvl5pPr>
            <a:lvl6pPr marL="2286038" indent="0">
              <a:buNone/>
              <a:defRPr sz="2000"/>
            </a:lvl6pPr>
            <a:lvl7pPr marL="2743246" indent="0">
              <a:buNone/>
              <a:defRPr sz="2000"/>
            </a:lvl7pPr>
            <a:lvl8pPr marL="3200453" indent="0">
              <a:buNone/>
              <a:defRPr sz="2000"/>
            </a:lvl8pPr>
            <a:lvl9pPr marL="36576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20F7-ECC5-2B4A-B01B-503E038FB790}" type="datetime1">
              <a:rPr lang="en-US" smtClean="0"/>
              <a:t>12/20/18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125-EA82-4EB5-8181-3441C5DFB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71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F1FF-21B6-7747-995A-B0825E7F3B65}" type="datetime1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125-EA82-4EB5-8181-3441C5DFB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67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6461-6898-D342-A23E-54D912F9D4FF}" type="datetime1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125-EA82-4EB5-8181-3441C5DFB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5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828324" y="4114800"/>
            <a:ext cx="8532178" cy="1981200"/>
          </a:xfrm>
        </p:spPr>
        <p:txBody>
          <a:bodyPr/>
          <a:lstStyle>
            <a:lvl1pPr marL="0" indent="0" algn="ctr">
              <a:buFontTx/>
              <a:buNone/>
              <a:defRPr sz="1800" b="1" baseline="0">
                <a:ln>
                  <a:solidFill>
                    <a:schemeClr val="tx1">
                      <a:alpha val="65000"/>
                    </a:schemeClr>
                  </a:solidFill>
                </a:ln>
                <a:solidFill>
                  <a:srgbClr val="D3B16A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406294" y="2743200"/>
            <a:ext cx="11376237" cy="914400"/>
          </a:xfrm>
        </p:spPr>
        <p:txBody>
          <a:bodyPr/>
          <a:lstStyle>
            <a:lvl1pPr>
              <a:defRPr sz="4000" baseline="0">
                <a:ln>
                  <a:solidFill>
                    <a:schemeClr val="tx1">
                      <a:alpha val="65000"/>
                    </a:schemeClr>
                  </a:solidFill>
                </a:ln>
                <a:solidFill>
                  <a:srgbClr val="D3B16A"/>
                </a:solidFill>
                <a:latin typeface="Arial Black" pitchFamily="-10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17" y="882294"/>
            <a:ext cx="5899391" cy="1632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8" indent="0">
              <a:buNone/>
              <a:defRPr sz="1800"/>
            </a:lvl2pPr>
            <a:lvl3pPr marL="914415" indent="0">
              <a:buNone/>
              <a:defRPr sz="1600"/>
            </a:lvl3pPr>
            <a:lvl4pPr marL="1371623" indent="0">
              <a:buNone/>
              <a:defRPr sz="1400"/>
            </a:lvl4pPr>
            <a:lvl5pPr marL="1828830" indent="0">
              <a:buNone/>
              <a:defRPr sz="1400"/>
            </a:lvl5pPr>
            <a:lvl6pPr marL="2286038" indent="0">
              <a:buNone/>
              <a:defRPr sz="1400"/>
            </a:lvl6pPr>
            <a:lvl7pPr marL="2743246" indent="0">
              <a:buNone/>
              <a:defRPr sz="1400"/>
            </a:lvl7pPr>
            <a:lvl8pPr marL="3200453" indent="0">
              <a:buNone/>
              <a:defRPr sz="1400"/>
            </a:lvl8pPr>
            <a:lvl9pPr marL="365766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869" y="914400"/>
            <a:ext cx="5484971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914400"/>
            <a:ext cx="5484971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309" y="76200"/>
            <a:ext cx="9649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868" y="914400"/>
            <a:ext cx="1117309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4234" y="838200"/>
            <a:ext cx="12184593" cy="0"/>
          </a:xfrm>
          <a:prstGeom prst="line">
            <a:avLst/>
          </a:prstGeom>
          <a:noFill/>
          <a:ln w="57150" cmpd="thinThick">
            <a:solidFill>
              <a:srgbClr val="907650">
                <a:alpha val="9686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pitchFamily="34" charset="0"/>
            </a:endParaRPr>
          </a:p>
        </p:txBody>
      </p:sp>
      <p:pic>
        <p:nvPicPr>
          <p:cNvPr id="8" name="Picture 11" descr="MEATBALL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" y="36439"/>
            <a:ext cx="922539" cy="72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2658" y="0"/>
            <a:ext cx="2423081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3" r:id="rId2"/>
    <p:sldLayoutId id="2147484045" r:id="rId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8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15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23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3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1453" indent="-1714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60383" indent="-174628" algn="l" rtl="0" eaLnBrk="0" fontAlgn="base" hangingPunct="0">
        <a:spcBef>
          <a:spcPct val="20000"/>
        </a:spcBef>
        <a:spcAft>
          <a:spcPct val="0"/>
        </a:spcAft>
        <a:buFont typeface="Times" pitchFamily="-108" charset="0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46138" indent="-171453" algn="l" rtl="0" eaLnBrk="0" fontAlgn="base" hangingPunct="0">
        <a:spcBef>
          <a:spcPct val="20000"/>
        </a:spcBef>
        <a:spcAft>
          <a:spcPct val="0"/>
        </a:spcAft>
        <a:buFont typeface="Times" pitchFamily="-108" charset="0"/>
        <a:buChar char="•"/>
        <a:defRPr sz="2400">
          <a:solidFill>
            <a:schemeClr val="tx1"/>
          </a:solidFill>
          <a:latin typeface="+mn-lt"/>
          <a:ea typeface="Geneva" pitchFamily="-108" charset="-128"/>
        </a:defRPr>
      </a:lvl3pPr>
      <a:lvl4pPr marL="1031892" indent="-171453" algn="l" rtl="0" eaLnBrk="0" fontAlgn="base" hangingPunct="0">
        <a:spcBef>
          <a:spcPct val="20000"/>
        </a:spcBef>
        <a:spcAft>
          <a:spcPct val="0"/>
        </a:spcAft>
        <a:buFont typeface="Times" pitchFamily="-108" charset="0"/>
        <a:buChar char="-"/>
        <a:defRPr sz="1600">
          <a:solidFill>
            <a:schemeClr val="tx1"/>
          </a:solidFill>
          <a:latin typeface="+mn-lt"/>
          <a:ea typeface="Geneva" pitchFamily="-108" charset="-128"/>
        </a:defRPr>
      </a:lvl4pPr>
      <a:lvl5pPr marL="1317647" indent="-171453" algn="l" rtl="0" eaLnBrk="0" fontAlgn="base" hangingPunct="0">
        <a:spcBef>
          <a:spcPct val="20000"/>
        </a:spcBef>
        <a:spcAft>
          <a:spcPct val="0"/>
        </a:spcAft>
        <a:buFont typeface="Times" pitchFamily="-108" charset="0"/>
        <a:buChar char="•"/>
        <a:defRPr sz="1600">
          <a:solidFill>
            <a:schemeClr val="tx1"/>
          </a:solidFill>
          <a:latin typeface="+mn-lt"/>
          <a:ea typeface="Geneva" pitchFamily="-108" charset="-128"/>
        </a:defRPr>
      </a:lvl5pPr>
      <a:lvl6pPr marL="1774855" indent="-171453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232062" indent="-171453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2689270" indent="-171453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146478" indent="-171453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309" y="76200"/>
            <a:ext cx="9649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868" y="914400"/>
            <a:ext cx="1117309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234" y="762000"/>
            <a:ext cx="12184593" cy="0"/>
          </a:xfrm>
          <a:prstGeom prst="line">
            <a:avLst/>
          </a:prstGeom>
          <a:noFill/>
          <a:ln w="57150" cmpd="thinThick">
            <a:solidFill>
              <a:srgbClr val="907650">
                <a:alpha val="97000"/>
              </a:srgb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414870" y="6553201"/>
            <a:ext cx="45708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/>
              <a:t>GOLD Monthly</a:t>
            </a:r>
            <a:r>
              <a:rPr lang="en-US" sz="800" baseline="0"/>
              <a:t> Management Review</a:t>
            </a:r>
            <a:r>
              <a:rPr lang="en-US" sz="800"/>
              <a:t>	Page </a:t>
            </a:r>
            <a:fld id="{D725945E-68F2-AD47-AAD6-C8705B487DA6}" type="slidenum">
              <a:rPr lang="en-US" sz="800" smtClean="0"/>
              <a:pPr algn="r">
                <a:spcBef>
                  <a:spcPct val="50000"/>
                </a:spcBef>
              </a:pPr>
              <a:t>‹#›</a:t>
            </a:fld>
            <a:r>
              <a:rPr lang="en-US" sz="800"/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304721" y="6571397"/>
            <a:ext cx="39613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/>
              <a:t>3/30/2017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1062" y="0"/>
            <a:ext cx="254467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7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8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15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23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3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171453" indent="-17145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60383" indent="-174628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46138" indent="-171453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031892" indent="-171453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1317647" indent="-171453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1774855" indent="-171453" algn="l" rtl="0" eaLnBrk="1" fontAlgn="base" hangingPunct="1">
        <a:spcBef>
          <a:spcPct val="20000"/>
        </a:spcBef>
        <a:spcAft>
          <a:spcPct val="0"/>
        </a:spcAft>
        <a:buFont typeface="Times" pitchFamily="-108" charset="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232062" indent="-171453" algn="l" rtl="0" eaLnBrk="1" fontAlgn="base" hangingPunct="1">
        <a:spcBef>
          <a:spcPct val="20000"/>
        </a:spcBef>
        <a:spcAft>
          <a:spcPct val="0"/>
        </a:spcAft>
        <a:buFont typeface="Times" pitchFamily="-108" charset="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2689270" indent="-171453" algn="l" rtl="0" eaLnBrk="1" fontAlgn="base" hangingPunct="1">
        <a:spcBef>
          <a:spcPct val="20000"/>
        </a:spcBef>
        <a:spcAft>
          <a:spcPct val="0"/>
        </a:spcAft>
        <a:buFont typeface="Times" pitchFamily="-108" charset="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146478" indent="-171453" algn="l" rtl="0" eaLnBrk="1" fontAlgn="base" hangingPunct="1">
        <a:spcBef>
          <a:spcPct val="20000"/>
        </a:spcBef>
        <a:spcAft>
          <a:spcPct val="0"/>
        </a:spcAft>
        <a:buFont typeface="Times" pitchFamily="-108" charset="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E782E-194C-2646-AC2D-E7D60E0C8CC2}" type="datetime1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08D8E-31BB-A04F-9C29-E7ACA81E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hf sldNum="0" hdr="0" ftr="0"/>
  <p:txStyles>
    <p:titleStyle>
      <a:lvl1pPr algn="ctr" defTabSz="4572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6" indent="-342906" algn="l" defTabSz="45720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2" indent="-285755" algn="l" defTabSz="45720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9" indent="-228604" algn="l" defTabSz="45720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7" indent="-228604" algn="l" defTabSz="45720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34" indent="-228604" algn="l" defTabSz="45720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2" indent="-228604" algn="l" defTabSz="4572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9" indent="-228604" algn="l" defTabSz="4572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7" indent="-228604" algn="l" defTabSz="4572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65" indent="-228604" algn="l" defTabSz="4572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2365315-12E4-5949-82DF-E398C3D422AF}" type="datetime1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9380125-EA82-4EB5-8181-3441C5DFB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1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hf sldNum="0" hdr="0" ftr="0"/>
  <p:txStyles>
    <p:titleStyle>
      <a:lvl1pPr algn="ctr" defTabSz="914415" rtl="0" eaLnBrk="1" latinLnBrk="0" hangingPunct="1">
        <a:spcBef>
          <a:spcPct val="0"/>
        </a:spcBef>
        <a:buNone/>
        <a:defRPr sz="3600" b="1" kern="1200">
          <a:solidFill>
            <a:srgbClr val="FFFF00"/>
          </a:solidFill>
          <a:latin typeface="+mj-lt"/>
          <a:ea typeface="+mj-ea"/>
          <a:cs typeface="Arial" pitchFamily="34" charset="0"/>
        </a:defRPr>
      </a:lvl1pPr>
    </p:titleStyle>
    <p:bodyStyle>
      <a:lvl1pPr marL="342906" indent="-342906" algn="l" defTabSz="914415" rtl="0" eaLnBrk="1" latinLnBrk="0" hangingPunct="1">
        <a:spcBef>
          <a:spcPct val="20000"/>
        </a:spcBef>
        <a:buFont typeface="Arial" pitchFamily="34" charset="0"/>
        <a:buChar char="•"/>
        <a:defRPr sz="2800" b="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42962" indent="-285755" algn="l" defTabSz="914415" rtl="0" eaLnBrk="1" latinLnBrk="0" hangingPunct="1">
        <a:spcBef>
          <a:spcPct val="20000"/>
        </a:spcBef>
        <a:buFont typeface="Arial" pitchFamily="34" charset="0"/>
        <a:buChar char="–"/>
        <a:defRPr sz="2400" b="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19" indent="-228604" algn="l" defTabSz="914415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0227" indent="-228604" algn="l" defTabSz="914415" rtl="0" eaLnBrk="1" latinLnBrk="0" hangingPunct="1">
        <a:spcBef>
          <a:spcPct val="20000"/>
        </a:spcBef>
        <a:buFont typeface="Arial" pitchFamily="34" charset="0"/>
        <a:buChar char="–"/>
        <a:defRPr sz="1800" b="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2057434" indent="-228604" algn="l" defTabSz="914415" rtl="0" eaLnBrk="1" latinLnBrk="0" hangingPunct="1">
        <a:spcBef>
          <a:spcPct val="20000"/>
        </a:spcBef>
        <a:buFont typeface="Arial" pitchFamily="34" charset="0"/>
        <a:buChar char="»"/>
        <a:defRPr sz="1800" b="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42" indent="-228604" algn="l" defTabSz="914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9" indent="-228604" algn="l" defTabSz="914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7" indent="-228604" algn="l" defTabSz="914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65" indent="-228604" algn="l" defTabSz="914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3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8.jp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7" Type="http://schemas.openxmlformats.org/officeDocument/2006/relationships/image" Target="../media/image9.pn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t="23453" r="5606" b="6178"/>
          <a:stretch/>
        </p:blipFill>
        <p:spPr>
          <a:xfrm>
            <a:off x="1674812" y="1017270"/>
            <a:ext cx="5760720" cy="5840730"/>
          </a:xfrm>
        </p:spPr>
      </p:pic>
      <p:grpSp>
        <p:nvGrpSpPr>
          <p:cNvPr id="7" name="Group 6"/>
          <p:cNvGrpSpPr/>
          <p:nvPr/>
        </p:nvGrpSpPr>
        <p:grpSpPr>
          <a:xfrm>
            <a:off x="7085014" y="5029201"/>
            <a:ext cx="3437115" cy="1752600"/>
            <a:chOff x="5862862" y="5257800"/>
            <a:chExt cx="2675115" cy="1373547"/>
          </a:xfrm>
        </p:grpSpPr>
        <p:pic>
          <p:nvPicPr>
            <p:cNvPr id="8" name="Picture 7" descr="SES-GS-Black-500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520" y="6035040"/>
              <a:ext cx="948457" cy="596307"/>
            </a:xfrm>
            <a:prstGeom prst="rect">
              <a:avLst/>
            </a:prstGeom>
          </p:spPr>
        </p:pic>
        <p:pic>
          <p:nvPicPr>
            <p:cNvPr id="10" name="Picture 14" descr="UCF_LOGO_1.tif"/>
            <p:cNvPicPr>
              <a:picLocks noChangeAspect="1"/>
            </p:cNvPicPr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862" y="6061725"/>
              <a:ext cx="1382302" cy="493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 descr="MEATBALL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744" y="5257800"/>
              <a:ext cx="755789" cy="65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028"/>
          <p:cNvSpPr txBox="1">
            <a:spLocks noChangeArrowheads="1"/>
          </p:cNvSpPr>
          <p:nvPr/>
        </p:nvSpPr>
        <p:spPr>
          <a:xfrm>
            <a:off x="5566670" y="1"/>
            <a:ext cx="5099742" cy="2281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baseline="0">
                <a:ln>
                  <a:solidFill>
                    <a:schemeClr val="tx1">
                      <a:alpha val="65000"/>
                    </a:schemeClr>
                  </a:solidFill>
                </a:ln>
                <a:solidFill>
                  <a:srgbClr val="D3B16A"/>
                </a:solidFill>
                <a:latin typeface="Arial Black" pitchFamily="-108" charset="0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Global-scale Observations of the Limb and Disk (GOLD) – First Light Observations</a:t>
            </a:r>
          </a:p>
          <a:p>
            <a:pPr fontAlgn="auto">
              <a:spcAft>
                <a:spcPts val="0"/>
              </a:spcAft>
            </a:pPr>
            <a:endParaRPr lang="en-US" sz="3800" i="1" dirty="0"/>
          </a:p>
        </p:txBody>
      </p:sp>
      <p:sp>
        <p:nvSpPr>
          <p:cNvPr id="13" name="Rectangle 1028"/>
          <p:cNvSpPr txBox="1">
            <a:spLocks noChangeArrowheads="1"/>
          </p:cNvSpPr>
          <p:nvPr/>
        </p:nvSpPr>
        <p:spPr>
          <a:xfrm>
            <a:off x="5637212" y="1981200"/>
            <a:ext cx="50292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baseline="0">
                <a:ln>
                  <a:solidFill>
                    <a:schemeClr val="tx1">
                      <a:alpha val="65000"/>
                    </a:schemeClr>
                  </a:solidFill>
                </a:ln>
                <a:solidFill>
                  <a:srgbClr val="D3B16A"/>
                </a:solidFill>
                <a:latin typeface="Arial Black" pitchFamily="-10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b="1" dirty="0">
                <a:latin typeface="Arial"/>
                <a:cs typeface="Arial"/>
              </a:rPr>
              <a:t>William McClintock</a:t>
            </a:r>
            <a:endParaRPr lang="en-US" sz="500" dirty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</a:pPr>
            <a:r>
              <a:rPr lang="en-US" sz="1900" i="1" dirty="0">
                <a:latin typeface="Arial"/>
                <a:cs typeface="Arial"/>
              </a:rPr>
              <a:t>Laboratory for Atmospheric and Space Physics</a:t>
            </a:r>
          </a:p>
          <a:p>
            <a:pPr fontAlgn="auto">
              <a:spcAft>
                <a:spcPts val="0"/>
              </a:spcAft>
            </a:pPr>
            <a:endParaRPr lang="en-US" sz="600" i="1" dirty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</a:pPr>
            <a:r>
              <a:rPr lang="en-US" sz="1900" i="1" dirty="0">
                <a:latin typeface="Arial"/>
                <a:cs typeface="Arial"/>
              </a:rPr>
              <a:t>University of Colorado</a:t>
            </a:r>
          </a:p>
        </p:txBody>
      </p:sp>
      <p:pic>
        <p:nvPicPr>
          <p:cNvPr id="3" name="Picture 2" descr="lasp-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74" y="5181600"/>
            <a:ext cx="2025139" cy="6853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7C537A-58CF-F547-B29C-85A230CE02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857" r="-782" b="12502"/>
          <a:stretch/>
        </p:blipFill>
        <p:spPr>
          <a:xfrm rot="20331117">
            <a:off x="1682731" y="844603"/>
            <a:ext cx="3931920" cy="1703897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21000000" rev="0"/>
            </a:camera>
            <a:lightRig rig="threePt" dir="t"/>
          </a:scene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D382-AA10-3144-AAB0-30F76A95A2BC}" type="datetime1">
              <a:rPr lang="en-US" smtClean="0"/>
              <a:t>12/20/18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2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76200"/>
            <a:ext cx="6781800" cy="609600"/>
          </a:xfrm>
        </p:spPr>
        <p:txBody>
          <a:bodyPr/>
          <a:lstStyle/>
          <a:p>
            <a:r>
              <a:rPr lang="en-US" sz="3200" dirty="0"/>
              <a:t>GOLD Mission Overview</a:t>
            </a:r>
          </a:p>
        </p:txBody>
      </p:sp>
      <p:pic>
        <p:nvPicPr>
          <p:cNvPr id="16" name="Picture 15" descr="SES-GS-Black-500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50" y="1066146"/>
            <a:ext cx="948457" cy="596307"/>
          </a:xfrm>
          <a:prstGeom prst="rect">
            <a:avLst/>
          </a:prstGeom>
        </p:spPr>
      </p:pic>
      <p:pic>
        <p:nvPicPr>
          <p:cNvPr id="3" name="Picture 2" descr="Earth-2_transparent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81224" y="4185460"/>
            <a:ext cx="1510592" cy="1555398"/>
          </a:xfrm>
          <a:prstGeom prst="rect">
            <a:avLst/>
          </a:prstGeom>
        </p:spPr>
      </p:pic>
      <p:pic>
        <p:nvPicPr>
          <p:cNvPr id="9" name="Picture 14" descr="UCF_LOGO_1.tif"/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8270" y="5069178"/>
            <a:ext cx="1382302" cy="49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apture 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9805">
            <a:off x="8479083" y="2648230"/>
            <a:ext cx="1180163" cy="1417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2563" y="3175114"/>
            <a:ext cx="10908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0"/>
          <a:stretch/>
        </p:blipFill>
        <p:spPr>
          <a:xfrm rot="1134445">
            <a:off x="7901336" y="642926"/>
            <a:ext cx="4164181" cy="240487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TextBox 11"/>
          <p:cNvSpPr txBox="1"/>
          <p:nvPr/>
        </p:nvSpPr>
        <p:spPr>
          <a:xfrm rot="19680000">
            <a:off x="6267565" y="1085374"/>
            <a:ext cx="956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 rot="541736">
            <a:off x="6267565" y="1596787"/>
            <a:ext cx="956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pic>
        <p:nvPicPr>
          <p:cNvPr id="15" name="Picture 14" descr="lasp-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42" y="3505200"/>
            <a:ext cx="1576171" cy="5334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1588" y="914400"/>
            <a:ext cx="8001000" cy="5943600"/>
          </a:xfrm>
        </p:spPr>
        <p:txBody>
          <a:bodyPr/>
          <a:lstStyle/>
          <a:p>
            <a:r>
              <a:rPr lang="en-US" sz="2400" b="1" dirty="0"/>
              <a:t>GOLD Provides a new Perspective for I-T Science</a:t>
            </a:r>
          </a:p>
          <a:p>
            <a:pPr lvl="1"/>
            <a:r>
              <a:rPr lang="en-US" sz="2000" dirty="0"/>
              <a:t>NASA Explorers Mission of Opportunity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LEO</a:t>
            </a:r>
            <a:r>
              <a:rPr lang="en-US" sz="2000" dirty="0"/>
              <a:t> missions enabled the characterization of the I-T system </a:t>
            </a:r>
            <a:r>
              <a:rPr lang="en-US" sz="2000" dirty="0">
                <a:solidFill>
                  <a:srgbClr val="0000FF"/>
                </a:solidFill>
              </a:rPr>
              <a:t>‘climate’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GOLD, at GEO,</a:t>
            </a:r>
            <a:r>
              <a:rPr lang="en-US" sz="2000" dirty="0"/>
              <a:t> enables the first characterization of the I-T system </a:t>
            </a:r>
            <a:r>
              <a:rPr lang="en-US" sz="2000" dirty="0">
                <a:solidFill>
                  <a:srgbClr val="0000FF"/>
                </a:solidFill>
              </a:rPr>
              <a:t>‘weather’</a:t>
            </a:r>
            <a:endParaRPr lang="en-US" sz="2000" dirty="0"/>
          </a:p>
          <a:p>
            <a:r>
              <a:rPr lang="en-US" sz="2400" b="1" dirty="0"/>
              <a:t>Host Mission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SES-14, in geostationary orbit at 47.5˚ west</a:t>
            </a:r>
          </a:p>
          <a:p>
            <a:r>
              <a:rPr lang="en-US" sz="2400" b="1" dirty="0"/>
              <a:t>Measurements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Earth’s disk</a:t>
            </a:r>
          </a:p>
          <a:p>
            <a:pPr lvl="2"/>
            <a:r>
              <a:rPr lang="en-US" sz="1800" dirty="0">
                <a:solidFill>
                  <a:srgbClr val="0000FF"/>
                </a:solidFill>
              </a:rPr>
              <a:t>Daytime: Spatial-spectral image cubes of O-135.6 nm and N</a:t>
            </a:r>
            <a:r>
              <a:rPr lang="en-US" sz="1800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-LBH emission</a:t>
            </a:r>
          </a:p>
          <a:p>
            <a:pPr lvl="2"/>
            <a:r>
              <a:rPr lang="en-US" sz="1800" dirty="0">
                <a:solidFill>
                  <a:srgbClr val="0000FF"/>
                </a:solidFill>
              </a:rPr>
              <a:t>Nighttime: Spatial-spectral image cubes of O-135.6 nm emission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Earth’s limb</a:t>
            </a:r>
          </a:p>
          <a:p>
            <a:pPr lvl="2"/>
            <a:r>
              <a:rPr lang="en-US" sz="1800" dirty="0">
                <a:solidFill>
                  <a:srgbClr val="0000FF"/>
                </a:solidFill>
              </a:rPr>
              <a:t>Altitude profiles of N</a:t>
            </a:r>
            <a:r>
              <a:rPr lang="en-US" sz="1800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-LBH emission</a:t>
            </a:r>
          </a:p>
          <a:p>
            <a:pPr lvl="2"/>
            <a:r>
              <a:rPr lang="en-US" sz="1800" dirty="0">
                <a:solidFill>
                  <a:srgbClr val="0000FF"/>
                </a:solidFill>
              </a:rPr>
              <a:t>Stellar occultations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48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76200"/>
            <a:ext cx="6781800" cy="609600"/>
          </a:xfrm>
        </p:spPr>
        <p:txBody>
          <a:bodyPr/>
          <a:lstStyle/>
          <a:p>
            <a:r>
              <a:rPr lang="en-US" sz="3200" dirty="0"/>
              <a:t>Implementing the GOLD 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0812" y="914400"/>
            <a:ext cx="12038013" cy="5943600"/>
          </a:xfrm>
        </p:spPr>
        <p:txBody>
          <a:bodyPr/>
          <a:lstStyle/>
          <a:p>
            <a:r>
              <a:rPr lang="en-US" sz="2400" b="1" dirty="0"/>
              <a:t>Global Scale Imaging of the Ionosphere – Thermosphere </a:t>
            </a:r>
          </a:p>
          <a:p>
            <a:pPr lvl="1"/>
            <a:r>
              <a:rPr lang="en-US" sz="2000" dirty="0"/>
              <a:t>In 2005, viewing from geostationary orbit was clearly the preferred approach</a:t>
            </a:r>
          </a:p>
          <a:p>
            <a:pPr lvl="1"/>
            <a:r>
              <a:rPr lang="en-US" sz="2000" dirty="0"/>
              <a:t>For &gt; 2019, constellations of cube-</a:t>
            </a:r>
            <a:r>
              <a:rPr lang="en-US" sz="2000" dirty="0" err="1"/>
              <a:t>sats</a:t>
            </a:r>
            <a:r>
              <a:rPr lang="en-US" sz="2000" dirty="0"/>
              <a:t> might provide complementary/ more-comprehensive data</a:t>
            </a:r>
          </a:p>
          <a:p>
            <a:r>
              <a:rPr lang="en-US" sz="2400" b="1" dirty="0"/>
              <a:t>Propose GOLD as a Mission of Opportunity (MOO)</a:t>
            </a:r>
          </a:p>
          <a:p>
            <a:pPr lvl="1"/>
            <a:r>
              <a:rPr lang="en-US" sz="2000" dirty="0"/>
              <a:t>Cost of a dedicated NASA mission was beyond the resources available in the SMEX Program</a:t>
            </a:r>
          </a:p>
          <a:p>
            <a:r>
              <a:rPr lang="en-US" sz="2400" b="1" dirty="0"/>
              <a:t>Programmatic Approach</a:t>
            </a:r>
          </a:p>
          <a:p>
            <a:pPr lvl="1"/>
            <a:r>
              <a:rPr lang="en-US" sz="2000" b="1" dirty="0">
                <a:solidFill>
                  <a:srgbClr val="0000FF"/>
                </a:solidFill>
              </a:rPr>
              <a:t>GOLD’s approach: partner with a Com-Sat Owner-Operator for proposal submission. The ride was procured as a subcontract from LASP to SES Government Solutions (USA company)</a:t>
            </a:r>
          </a:p>
          <a:p>
            <a:pPr lvl="1"/>
            <a:r>
              <a:rPr lang="en-US" sz="2000" dirty="0"/>
              <a:t>Other models we chose not to employ:</a:t>
            </a:r>
          </a:p>
          <a:p>
            <a:pPr lvl="2"/>
            <a:r>
              <a:rPr lang="en-US" sz="1600" dirty="0"/>
              <a:t>Partner with a Com-Sat builder to provide a satellite-hosted payload to a Com-Sat Owner-Operator at reduced cost</a:t>
            </a:r>
          </a:p>
          <a:p>
            <a:pPr lvl="2"/>
            <a:r>
              <a:rPr lang="en-US" sz="1600" dirty="0"/>
              <a:t>Manage the procurement of the accommodation through the Explorers Office or through the Airforce HOPS program</a:t>
            </a:r>
          </a:p>
          <a:p>
            <a:r>
              <a:rPr lang="en-US" sz="2400" b="1" dirty="0"/>
              <a:t>Technical Considerations</a:t>
            </a:r>
          </a:p>
          <a:p>
            <a:pPr lvl="1"/>
            <a:r>
              <a:rPr lang="en-US" sz="2000" dirty="0"/>
              <a:t>SES selected the ride just before PDR. Having a very complete interface requirements document for spacecraft vendors was absolutely key in avoiding proposal cost uppers.</a:t>
            </a:r>
          </a:p>
          <a:p>
            <a:pPr lvl="1"/>
            <a:r>
              <a:rPr lang="en-US" sz="2000" b="1" dirty="0">
                <a:solidFill>
                  <a:srgbClr val="0000FF"/>
                </a:solidFill>
              </a:rPr>
              <a:t>We were able to use simple approaches to defy conventional wisdom and integrate an ultraviolet remote sensing instrument on what the world thinks is a ‘dirty class of spacecraft</a:t>
            </a:r>
            <a:r>
              <a:rPr lang="en-US" sz="2000" b="1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5259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1012" y="76200"/>
            <a:ext cx="7696200" cy="609600"/>
          </a:xfrm>
        </p:spPr>
        <p:txBody>
          <a:bodyPr/>
          <a:lstStyle/>
          <a:p>
            <a:r>
              <a:rPr lang="en-US" sz="3200"/>
              <a:t>O-135.6 nm Emission </a:t>
            </a:r>
            <a:r>
              <a:rPr lang="en-US" sz="3200" err="1"/>
              <a:t>Nightime</a:t>
            </a:r>
            <a:r>
              <a:rPr lang="en-US" sz="3200"/>
              <a:t> Movie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205479-AF4B-1F48-BD68-7BF2E9DD88C0}"/>
              </a:ext>
            </a:extLst>
          </p:cNvPr>
          <p:cNvSpPr txBox="1"/>
          <p:nvPr/>
        </p:nvSpPr>
        <p:spPr>
          <a:xfrm>
            <a:off x="150812" y="1676400"/>
            <a:ext cx="3355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Image Cadence</a:t>
            </a:r>
          </a:p>
          <a:p>
            <a:pPr marL="342906" indent="-342906">
              <a:buFont typeface="Arial" panose="020B0604020202020204" pitchFamily="34" charset="0"/>
              <a:buChar char="•"/>
            </a:pPr>
            <a:r>
              <a:rPr lang="en-US" sz="1800"/>
              <a:t>30 minutes 1700:2000 </a:t>
            </a:r>
            <a:r>
              <a:rPr lang="en-US" sz="1800" err="1"/>
              <a:t>hrs</a:t>
            </a:r>
            <a:endParaRPr lang="en-US" sz="1800"/>
          </a:p>
          <a:p>
            <a:pPr marL="342906" indent="-342906">
              <a:buFont typeface="Arial" panose="020B0604020202020204" pitchFamily="34" charset="0"/>
              <a:buChar char="•"/>
            </a:pPr>
            <a:r>
              <a:rPr lang="en-US" sz="1800"/>
              <a:t>15 minutes 2000:2045 </a:t>
            </a:r>
            <a:r>
              <a:rPr lang="en-US" sz="1800" err="1"/>
              <a:t>hrs</a:t>
            </a:r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BE09BA-D716-E44C-B28B-89C4AE3AD14A}"/>
              </a:ext>
            </a:extLst>
          </p:cNvPr>
          <p:cNvSpPr txBox="1"/>
          <p:nvPr/>
        </p:nvSpPr>
        <p:spPr>
          <a:xfrm>
            <a:off x="8799512" y="3342902"/>
            <a:ext cx="3314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Plasma density depletions (bubbles) produce O-135.6 nm emission ‘bite-outs’  perpendicular to the equatorial arcs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5861E3-0210-7543-9682-6AC45A9D6AD4}"/>
              </a:ext>
            </a:extLst>
          </p:cNvPr>
          <p:cNvSpPr txBox="1"/>
          <p:nvPr/>
        </p:nvSpPr>
        <p:spPr>
          <a:xfrm>
            <a:off x="1" y="862910"/>
            <a:ext cx="1218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The morphology and rapid evolution of plasma bubbles was a surprise to the team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728673A-EEAE-544E-98C7-014B6CAA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3" y="1537245"/>
            <a:ext cx="5029200" cy="488578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762683AA-EAC0-1645-BC31-53259AC992A4}"/>
              </a:ext>
            </a:extLst>
          </p:cNvPr>
          <p:cNvCxnSpPr>
            <a:cxnSpLocks/>
          </p:cNvCxnSpPr>
          <p:nvPr/>
        </p:nvCxnSpPr>
        <p:spPr bwMode="auto">
          <a:xfrm flipH="1">
            <a:off x="7085012" y="3804936"/>
            <a:ext cx="1714500" cy="8126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4AC3F5C-08B7-7F45-8CB0-13A94F9F05B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56412" y="3505200"/>
            <a:ext cx="1943102" cy="29973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6381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1012" y="76200"/>
            <a:ext cx="7696200" cy="609600"/>
          </a:xfrm>
        </p:spPr>
        <p:txBody>
          <a:bodyPr/>
          <a:lstStyle/>
          <a:p>
            <a:r>
              <a:rPr lang="en-US" sz="3200"/>
              <a:t>O-135.6 nm Emission </a:t>
            </a:r>
            <a:r>
              <a:rPr lang="en-US" sz="3200" err="1"/>
              <a:t>Nightime</a:t>
            </a:r>
            <a:r>
              <a:rPr lang="en-US" sz="3200"/>
              <a:t> Movie</a:t>
            </a:r>
          </a:p>
        </p:txBody>
      </p:sp>
      <p:pic>
        <p:nvPicPr>
          <p:cNvPr id="2" name="NI1_2018_290_Oct_17_counts.mp4">
            <a:hlinkClick r:id="" action="ppaction://media"/>
            <a:extLst>
              <a:ext uri="{FF2B5EF4-FFF2-40B4-BE49-F238E27FC236}">
                <a16:creationId xmlns:a16="http://schemas.microsoft.com/office/drawing/2014/main" xmlns="" id="{D8E79E1A-6D9C-144D-9F68-7C21E91750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3091"/>
          <a:stretch/>
        </p:blipFill>
        <p:spPr>
          <a:xfrm>
            <a:off x="3575304" y="1536192"/>
            <a:ext cx="5029200" cy="48737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205479-AF4B-1F48-BD68-7BF2E9DD88C0}"/>
              </a:ext>
            </a:extLst>
          </p:cNvPr>
          <p:cNvSpPr txBox="1"/>
          <p:nvPr/>
        </p:nvSpPr>
        <p:spPr>
          <a:xfrm>
            <a:off x="150812" y="1676400"/>
            <a:ext cx="3355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Image Cadence</a:t>
            </a:r>
          </a:p>
          <a:p>
            <a:pPr marL="342906" indent="-342906">
              <a:buFont typeface="Arial" panose="020B0604020202020204" pitchFamily="34" charset="0"/>
              <a:buChar char="•"/>
            </a:pPr>
            <a:r>
              <a:rPr lang="en-US" sz="1800"/>
              <a:t>30 minutes 1700:2000 </a:t>
            </a:r>
            <a:r>
              <a:rPr lang="en-US" sz="1800" err="1"/>
              <a:t>hrs</a:t>
            </a:r>
            <a:endParaRPr lang="en-US" sz="1800"/>
          </a:p>
          <a:p>
            <a:pPr marL="342906" indent="-342906">
              <a:buFont typeface="Arial" panose="020B0604020202020204" pitchFamily="34" charset="0"/>
              <a:buChar char="•"/>
            </a:pPr>
            <a:r>
              <a:rPr lang="en-US" sz="1800"/>
              <a:t>15 minutes 2000:2045 </a:t>
            </a:r>
            <a:r>
              <a:rPr lang="en-US" sz="1800" err="1"/>
              <a:t>hrs</a:t>
            </a:r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BE09BA-D716-E44C-B28B-89C4AE3AD14A}"/>
              </a:ext>
            </a:extLst>
          </p:cNvPr>
          <p:cNvSpPr txBox="1"/>
          <p:nvPr/>
        </p:nvSpPr>
        <p:spPr>
          <a:xfrm>
            <a:off x="8799512" y="3342902"/>
            <a:ext cx="3314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Plasma density depletions (bubbles) produce O-135.6 nm emission ‘bite-outs’  perpendicular to the equatorial arcs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5861E3-0210-7543-9682-6AC45A9D6AD4}"/>
              </a:ext>
            </a:extLst>
          </p:cNvPr>
          <p:cNvSpPr txBox="1"/>
          <p:nvPr/>
        </p:nvSpPr>
        <p:spPr>
          <a:xfrm>
            <a:off x="1" y="862910"/>
            <a:ext cx="1218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The morphology and rapid evolution of plasma bubbles was a surprise to the team</a:t>
            </a:r>
          </a:p>
        </p:txBody>
      </p:sp>
    </p:spTree>
    <p:extLst>
      <p:ext uri="{BB962C8B-B14F-4D97-AF65-F5344CB8AC3E}">
        <p14:creationId xmlns:p14="http://schemas.microsoft.com/office/powerpoint/2010/main" val="101866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A8825-3345-8640-90FD-BC12C8DC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What’s Next?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B45131-DA25-1340-87E2-A51F75B4B8F0}"/>
              </a:ext>
            </a:extLst>
          </p:cNvPr>
          <p:cNvSpPr txBox="1"/>
          <p:nvPr/>
        </p:nvSpPr>
        <p:spPr>
          <a:xfrm>
            <a:off x="531852" y="1143000"/>
            <a:ext cx="1082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GOLD is a pathfinder for science investigations to study the global-scale behavior of the I-T system on short timescales.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Programmatically,  GOLD has demonstrated that a partnership with a Com-Sat Owner-Operator is a viable approach for delivering a science payload to GEO. There were people at NASA who never believed that this was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Technically, GOLD has demonstrated that it is straight forward to integrate a NASA science instrument with Com-Sat spacecraft even though the provider was headquartered in Toulouse, France. There were people at NASA who never believed that this was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number of future programs that can build on GOLD’s experience is limited only by people’s ingenuity. I hope everyone at NASA believes this is possible.</a:t>
            </a:r>
          </a:p>
        </p:txBody>
      </p:sp>
    </p:spTree>
    <p:extLst>
      <p:ext uri="{BB962C8B-B14F-4D97-AF65-F5344CB8AC3E}">
        <p14:creationId xmlns:p14="http://schemas.microsoft.com/office/powerpoint/2010/main" val="307743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DAA327E-6744-FA44-890D-61FCFF95C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4378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3046412" y="5177137"/>
            <a:ext cx="7016324" cy="1296742"/>
            <a:chOff x="1752600" y="5027858"/>
            <a:chExt cx="7016324" cy="1296742"/>
          </a:xfrm>
        </p:grpSpPr>
        <p:sp>
          <p:nvSpPr>
            <p:cNvPr id="47" name="TextBox 46"/>
            <p:cNvSpPr txBox="1"/>
            <p:nvPr/>
          </p:nvSpPr>
          <p:spPr>
            <a:xfrm>
              <a:off x="1752600" y="5172670"/>
              <a:ext cx="563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Q3. </a:t>
              </a:r>
              <a:r>
                <a:rPr lang="en-US" sz="1800" b="1" i="1" dirty="0"/>
                <a:t>How significant are the effects of atmospheric waves and tides propagating from below on </a:t>
              </a:r>
              <a:r>
                <a:rPr lang="en-US" sz="1800" b="1" i="1" dirty="0" err="1"/>
                <a:t>thermospheric</a:t>
              </a:r>
              <a:r>
                <a:rPr lang="en-US" sz="1800" b="1" i="1" dirty="0"/>
                <a:t> temperature structure?</a:t>
              </a:r>
            </a:p>
          </p:txBody>
        </p:sp>
        <p:pic>
          <p:nvPicPr>
            <p:cNvPr id="48" name="Picture 5" descr="gwsm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5027858"/>
              <a:ext cx="1301324" cy="1296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1979614" y="3615533"/>
            <a:ext cx="8001000" cy="1328539"/>
            <a:chOff x="152401" y="3124200"/>
            <a:chExt cx="8000999" cy="1328539"/>
          </a:xfrm>
        </p:grpSpPr>
        <p:grpSp>
          <p:nvGrpSpPr>
            <p:cNvPr id="49" name="Group 48"/>
            <p:cNvGrpSpPr/>
            <p:nvPr/>
          </p:nvGrpSpPr>
          <p:grpSpPr>
            <a:xfrm>
              <a:off x="228600" y="3124200"/>
              <a:ext cx="7924800" cy="1328539"/>
              <a:chOff x="228600" y="3243461"/>
              <a:chExt cx="7924800" cy="1328539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514600" y="3420070"/>
                <a:ext cx="563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/>
                  <a:t>Q4. </a:t>
                </a:r>
                <a:r>
                  <a:rPr lang="en-US" sz="1800" b="1" i="1"/>
                  <a:t>How does the nighttime equatorial ionosphere influence the formation and evolution of equatorial plasma density irregularities? </a:t>
                </a:r>
              </a:p>
            </p:txBody>
          </p:sp>
          <p:pic>
            <p:nvPicPr>
              <p:cNvPr id="51" name="Picture 50" descr="mollweide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600" y="3243461"/>
                <a:ext cx="1391103" cy="1328539"/>
              </a:xfrm>
              <a:prstGeom prst="rect">
                <a:avLst/>
              </a:prstGeom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152401" y="3441700"/>
              <a:ext cx="15856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srgbClr val="00B050"/>
                  </a:solidFill>
                </a:rPr>
                <a:t>Thermosphere-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srgbClr val="00B050"/>
                  </a:solidFill>
                </a:rPr>
                <a:t>Ionosphere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27813" y="1719354"/>
            <a:ext cx="4267200" cy="1400383"/>
            <a:chOff x="4551136" y="1219200"/>
            <a:chExt cx="4821464" cy="1400383"/>
          </a:xfrm>
        </p:grpSpPr>
        <p:sp>
          <p:nvSpPr>
            <p:cNvPr id="41" name="TextBox 40"/>
            <p:cNvSpPr txBox="1"/>
            <p:nvPr/>
          </p:nvSpPr>
          <p:spPr>
            <a:xfrm>
              <a:off x="6096000" y="1219200"/>
              <a:ext cx="327660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/>
                <a:t>Q2. </a:t>
              </a:r>
              <a:r>
                <a:rPr lang="en-US" sz="1700" b="1" i="1"/>
                <a:t>What is the global-scale response of the thermosphere to solar extreme-ultraviolet variability?</a:t>
              </a:r>
            </a:p>
          </p:txBody>
        </p:sp>
        <p:pic>
          <p:nvPicPr>
            <p:cNvPr id="42" name="Picture 3" descr="eit28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36" y="1292352"/>
              <a:ext cx="1479982" cy="129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1751012" y="1719354"/>
            <a:ext cx="4572000" cy="1400383"/>
            <a:chOff x="27109" y="1219200"/>
            <a:chExt cx="4468691" cy="1400383"/>
          </a:xfrm>
        </p:grpSpPr>
        <p:sp>
          <p:nvSpPr>
            <p:cNvPr id="24" name="TextBox 23"/>
            <p:cNvSpPr txBox="1"/>
            <p:nvPr/>
          </p:nvSpPr>
          <p:spPr>
            <a:xfrm>
              <a:off x="1371600" y="1219200"/>
              <a:ext cx="312420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/>
                <a:t>Science Question 1 (Q1). </a:t>
              </a:r>
              <a:r>
                <a:rPr lang="en-US" sz="1700" b="1" i="1"/>
                <a:t>How do geomagnetic storms alter the temperature and composition structure of the thermosphere?</a:t>
              </a:r>
            </a:p>
          </p:txBody>
        </p:sp>
        <p:pic>
          <p:nvPicPr>
            <p:cNvPr id="25" name="Picture 4" descr="Ma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9" y="1291006"/>
              <a:ext cx="1299833" cy="1299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360612" y="76200"/>
            <a:ext cx="6629400" cy="609600"/>
          </a:xfrm>
        </p:spPr>
        <p:txBody>
          <a:bodyPr/>
          <a:lstStyle/>
          <a:p>
            <a:r>
              <a:rPr lang="en-US" sz="2400"/>
              <a:t>Forcing of the Thermosphere-Ionosphere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494213" y="1262154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i="1">
                <a:solidFill>
                  <a:srgbClr val="FF0000"/>
                </a:solidFill>
              </a:rPr>
              <a:t>Forcing from Above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456865" y="6324601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i="1">
                <a:solidFill>
                  <a:srgbClr val="FF0000"/>
                </a:solidFill>
              </a:rPr>
              <a:t>Forcing from Below</a:t>
            </a:r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4635172" y="3279378"/>
            <a:ext cx="400634" cy="40063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7"/>
          <p:cNvSpPr>
            <a:spLocks noChangeAspect="1" noChangeShapeType="1"/>
          </p:cNvSpPr>
          <p:nvPr/>
        </p:nvSpPr>
        <p:spPr bwMode="auto">
          <a:xfrm flipV="1">
            <a:off x="4635172" y="4815142"/>
            <a:ext cx="400634" cy="40063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 flipV="1">
            <a:off x="7172521" y="4815142"/>
            <a:ext cx="400634" cy="40063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flipH="1">
            <a:off x="7172521" y="3279379"/>
            <a:ext cx="400634" cy="40063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1012" y="838201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solidFill>
                  <a:srgbClr val="0000FF"/>
                </a:solidFill>
              </a:rPr>
              <a:t>Four Scientific Questions Frame the Mission</a:t>
            </a:r>
          </a:p>
        </p:txBody>
      </p:sp>
    </p:spTree>
    <p:extLst>
      <p:ext uri="{BB962C8B-B14F-4D97-AF65-F5344CB8AC3E}">
        <p14:creationId xmlns:p14="http://schemas.microsoft.com/office/powerpoint/2010/main" val="36996478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OLD Template SV 9-21">
  <a:themeElements>
    <a:clrScheme name="GOLD Template SV 9-2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LD Template SV 9-2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GOLD Template SV 9-2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 Template SV 9-2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 Template SV 9-2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 Template SV 9-2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 Template SV 9-2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 Template SV 9-2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 Template SV 9-2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 Template SV 9-2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 Template SV 9-2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 Template SV 9-2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 Template SV 9-2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 Template SV 9-2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62098</TotalTime>
  <Words>713</Words>
  <Application>Microsoft Macintosh PowerPoint</Application>
  <PresentationFormat>Custom</PresentationFormat>
  <Paragraphs>70</Paragraphs>
  <Slides>8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Blank Presentation</vt:lpstr>
      <vt:lpstr>GOLD Template SV 9-21</vt:lpstr>
      <vt:lpstr>Custom Design</vt:lpstr>
      <vt:lpstr>Office Theme</vt:lpstr>
      <vt:lpstr>PowerPoint Presentation</vt:lpstr>
      <vt:lpstr>GOLD Mission Overview</vt:lpstr>
      <vt:lpstr>Implementing the GOLD Mission</vt:lpstr>
      <vt:lpstr>O-135.6 nm Emission Nightime Movie</vt:lpstr>
      <vt:lpstr>O-135.6 nm Emission Nightime Movie</vt:lpstr>
      <vt:lpstr>What’s Next?</vt:lpstr>
      <vt:lpstr>PowerPoint Presentation</vt:lpstr>
      <vt:lpstr>Forcing of the Thermosphere-Ionosphere</vt:lpstr>
    </vt:vector>
  </TitlesOfParts>
  <Company>UCF/FSI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</dc:title>
  <dc:creator>Richard Eastes</dc:creator>
  <cp:lastModifiedBy>Tom Mason</cp:lastModifiedBy>
  <cp:revision>796</cp:revision>
  <cp:lastPrinted>2018-12-05T22:05:47Z</cp:lastPrinted>
  <dcterms:created xsi:type="dcterms:W3CDTF">2013-03-12T20:29:17Z</dcterms:created>
  <dcterms:modified xsi:type="dcterms:W3CDTF">2018-12-20T18:57:43Z</dcterms:modified>
</cp:coreProperties>
</file>