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  <p:sldMasterId id="2147484073" r:id="rId2"/>
    <p:sldMasterId id="2147484047" r:id="rId3"/>
    <p:sldMasterId id="2147484059" r:id="rId4"/>
  </p:sldMasterIdLst>
  <p:notesMasterIdLst>
    <p:notesMasterId r:id="rId17"/>
  </p:notesMasterIdLst>
  <p:handoutMasterIdLst>
    <p:handoutMasterId r:id="rId18"/>
  </p:handoutMasterIdLst>
  <p:sldIdLst>
    <p:sldId id="659" r:id="rId5"/>
    <p:sldId id="688" r:id="rId6"/>
    <p:sldId id="715" r:id="rId7"/>
    <p:sldId id="717" r:id="rId8"/>
    <p:sldId id="689" r:id="rId9"/>
    <p:sldId id="714" r:id="rId10"/>
    <p:sldId id="716" r:id="rId11"/>
    <p:sldId id="708" r:id="rId12"/>
    <p:sldId id="676" r:id="rId13"/>
    <p:sldId id="570" r:id="rId14"/>
    <p:sldId id="658" r:id="rId15"/>
    <p:sldId id="707" r:id="rId16"/>
  </p:sldIdLst>
  <p:sldSz cx="12188825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+mn-ea"/>
        <a:cs typeface="+mn-cs"/>
      </a:defRPr>
    </a:lvl1pPr>
    <a:lvl2pPr marL="457161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+mn-ea"/>
        <a:cs typeface="+mn-cs"/>
      </a:defRPr>
    </a:lvl2pPr>
    <a:lvl3pPr marL="914323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+mn-ea"/>
        <a:cs typeface="+mn-cs"/>
      </a:defRPr>
    </a:lvl3pPr>
    <a:lvl4pPr marL="1371485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+mn-ea"/>
        <a:cs typeface="+mn-cs"/>
      </a:defRPr>
    </a:lvl4pPr>
    <a:lvl5pPr marL="182864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+mn-ea"/>
        <a:cs typeface="+mn-cs"/>
      </a:defRPr>
    </a:lvl5pPr>
    <a:lvl6pPr marL="2285809" algn="l" defTabSz="457161" rtl="0" eaLnBrk="1" latinLnBrk="0" hangingPunct="1">
      <a:defRPr sz="2400" kern="1200">
        <a:solidFill>
          <a:schemeClr val="tx1"/>
        </a:solidFill>
        <a:latin typeface="Arial" pitchFamily="-108" charset="0"/>
        <a:ea typeface="+mn-ea"/>
        <a:cs typeface="+mn-cs"/>
      </a:defRPr>
    </a:lvl6pPr>
    <a:lvl7pPr marL="2742971" algn="l" defTabSz="457161" rtl="0" eaLnBrk="1" latinLnBrk="0" hangingPunct="1">
      <a:defRPr sz="2400" kern="1200">
        <a:solidFill>
          <a:schemeClr val="tx1"/>
        </a:solidFill>
        <a:latin typeface="Arial" pitchFamily="-108" charset="0"/>
        <a:ea typeface="+mn-ea"/>
        <a:cs typeface="+mn-cs"/>
      </a:defRPr>
    </a:lvl7pPr>
    <a:lvl8pPr marL="3200133" algn="l" defTabSz="457161" rtl="0" eaLnBrk="1" latinLnBrk="0" hangingPunct="1">
      <a:defRPr sz="2400" kern="1200">
        <a:solidFill>
          <a:schemeClr val="tx1"/>
        </a:solidFill>
        <a:latin typeface="Arial" pitchFamily="-108" charset="0"/>
        <a:ea typeface="+mn-ea"/>
        <a:cs typeface="+mn-cs"/>
      </a:defRPr>
    </a:lvl8pPr>
    <a:lvl9pPr marL="3657296" algn="l" defTabSz="457161" rtl="0" eaLnBrk="1" latinLnBrk="0" hangingPunct="1">
      <a:defRPr sz="2400" kern="1200">
        <a:solidFill>
          <a:schemeClr val="tx1"/>
        </a:solidFill>
        <a:latin typeface="Arial" pitchFamily="-10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E9BC2B5-2A9B-034A-B088-A00147437C66}">
          <p14:sldIdLst>
            <p14:sldId id="659"/>
            <p14:sldId id="688"/>
            <p14:sldId id="715"/>
            <p14:sldId id="717"/>
            <p14:sldId id="689"/>
            <p14:sldId id="714"/>
            <p14:sldId id="716"/>
            <p14:sldId id="708"/>
            <p14:sldId id="676"/>
            <p14:sldId id="570"/>
            <p14:sldId id="658"/>
            <p14:sldId id="7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6B5A38"/>
    <a:srgbClr val="008000"/>
    <a:srgbClr val="0000FF"/>
    <a:srgbClr val="000090"/>
    <a:srgbClr val="D1FDFF"/>
    <a:srgbClr val="40F3F3"/>
    <a:srgbClr val="092551"/>
    <a:srgbClr val="AC732A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8" autoAdjust="0"/>
    <p:restoredTop sz="91204" autoAdjust="0"/>
  </p:normalViewPr>
  <p:slideViewPr>
    <p:cSldViewPr>
      <p:cViewPr>
        <p:scale>
          <a:sx n="110" d="100"/>
          <a:sy n="110" d="100"/>
        </p:scale>
        <p:origin x="544" y="-22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3880" y="21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CB8EC-CF94-484F-BE49-65ADFF3C669F}" type="datetimeFigureOut">
              <a:rPr lang="en-US" smtClean="0"/>
              <a:t>12/9/18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0AB66-F2FD-0C4F-B46A-9A3A1EFD2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91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7988" y="696913"/>
            <a:ext cx="6194425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fld id="{6434FE96-9759-0C4E-B6C0-7EED621B8E8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9342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16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32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-108" charset="-128"/>
        <a:cs typeface="+mn-cs"/>
      </a:defRPr>
    </a:lvl3pPr>
    <a:lvl4pPr marL="137148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-108" charset="-128"/>
        <a:cs typeface="+mn-cs"/>
      </a:defRPr>
    </a:lvl4pPr>
    <a:lvl5pPr marL="182864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-108" charset="-128"/>
        <a:cs typeface="+mn-cs"/>
      </a:defRPr>
    </a:lvl5pPr>
    <a:lvl6pPr marL="2285809" algn="l" defTabSz="4571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71" algn="l" defTabSz="4571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4571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96" algn="l" defTabSz="4571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442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FE96-9759-0C4E-B6C0-7EED621B8E8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18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442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of O/N2 and T near 160 km.</a:t>
            </a:r>
          </a:p>
          <a:p>
            <a:r>
              <a:rPr lang="en-US" dirty="0"/>
              <a:t>O2 Density profile 140-240 km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731483D-6885-0945-90CC-075D58ED969B}" type="datetime1">
              <a:rPr lang="en-US" smtClean="0">
                <a:solidFill>
                  <a:prstClr val="black"/>
                </a:solidFill>
              </a:rPr>
              <a:pPr/>
              <a:t>12/9/18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16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442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4FE96-9759-0C4E-B6C0-7EED621B8E8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4FE96-9759-0C4E-B6C0-7EED621B8E8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026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9AE65F-D8E9-B34D-846B-75A55023ECB2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4425" cy="34861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pitchFamily="-108" charset="0"/>
              </a:rPr>
              <a:t>GOES-13 is at 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75° West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longitude</a:t>
            </a:r>
            <a:endParaRPr lang="en-US" dirty="0">
              <a:latin typeface="Arial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442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7988" y="696913"/>
            <a:ext cx="6194425" cy="3486150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30224" eaLnBrk="1" hangingPunct="1"/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E4235-4523-8744-B190-28CEF8AD8C60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672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E9D38E-E5ED-7740-903B-E9FC9A440756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4425" cy="348615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  <a:latin typeface="Cambria" pitchFamily="18" charset="0"/>
              </a:rPr>
              <a:t>Science Questions 1-4, paraphrased</a:t>
            </a:r>
          </a:p>
        </p:txBody>
      </p:sp>
    </p:spTree>
    <p:extLst>
      <p:ext uri="{BB962C8B-B14F-4D97-AF65-F5344CB8AC3E}">
        <p14:creationId xmlns:p14="http://schemas.microsoft.com/office/powerpoint/2010/main" val="1155133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5" y="273049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4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5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1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9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7685" y="76200"/>
            <a:ext cx="2793272" cy="6400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7868" y="76200"/>
            <a:ext cx="8176670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9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8D8E-31BB-A04F-9C29-E7ACA81EA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23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8D8E-31BB-A04F-9C29-E7ACA81EA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83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8D8E-31BB-A04F-9C29-E7ACA81EA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51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8D8E-31BB-A04F-9C29-E7ACA81EA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53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8D8E-31BB-A04F-9C29-E7ACA81EA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869" y="914400"/>
            <a:ext cx="5484971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61" y="914400"/>
            <a:ext cx="5484971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8D8E-31BB-A04F-9C29-E7ACA81EA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6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8D8E-31BB-A04F-9C29-E7ACA81EA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89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5" y="273049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4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5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8D8E-31BB-A04F-9C29-E7ACA81EA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23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1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9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8D8E-31BB-A04F-9C29-E7ACA81EA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51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8D8E-31BB-A04F-9C29-E7ACA81EA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13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8D8E-31BB-A04F-9C29-E7ACA81EA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62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9"/>
            <a:ext cx="10360501" cy="1470025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499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727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077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799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986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191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680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5" y="273049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4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5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19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1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9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971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467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5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828324" y="4114800"/>
            <a:ext cx="8532178" cy="1981200"/>
          </a:xfrm>
        </p:spPr>
        <p:txBody>
          <a:bodyPr/>
          <a:lstStyle>
            <a:lvl1pPr marL="0" indent="0" algn="ctr">
              <a:buFontTx/>
              <a:buNone/>
              <a:defRPr sz="1800" b="1" baseline="0">
                <a:ln>
                  <a:solidFill>
                    <a:schemeClr val="tx1">
                      <a:alpha val="65000"/>
                    </a:schemeClr>
                  </a:solidFill>
                </a:ln>
                <a:solidFill>
                  <a:srgbClr val="D3B16A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100" name="Rectangle 1028"/>
          <p:cNvSpPr>
            <a:spLocks noGrp="1" noChangeArrowheads="1"/>
          </p:cNvSpPr>
          <p:nvPr>
            <p:ph type="ctrTitle"/>
          </p:nvPr>
        </p:nvSpPr>
        <p:spPr>
          <a:xfrm>
            <a:off x="406294" y="2743200"/>
            <a:ext cx="11376237" cy="914400"/>
          </a:xfrm>
        </p:spPr>
        <p:txBody>
          <a:bodyPr/>
          <a:lstStyle>
            <a:lvl1pPr>
              <a:defRPr sz="4000" baseline="0">
                <a:ln>
                  <a:solidFill>
                    <a:schemeClr val="tx1">
                      <a:alpha val="65000"/>
                    </a:schemeClr>
                  </a:solidFill>
                </a:ln>
                <a:solidFill>
                  <a:srgbClr val="D3B16A"/>
                </a:solidFill>
                <a:latin typeface="Arial Black" pitchFamily="-10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4717" y="882293"/>
            <a:ext cx="5899391" cy="16323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869" y="914400"/>
            <a:ext cx="5484971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914400"/>
            <a:ext cx="5484971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7309" y="76200"/>
            <a:ext cx="964948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868" y="914400"/>
            <a:ext cx="1117309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>
            <a:off x="4235" y="762000"/>
            <a:ext cx="12184593" cy="0"/>
          </a:xfrm>
          <a:prstGeom prst="line">
            <a:avLst/>
          </a:prstGeom>
          <a:noFill/>
          <a:ln w="57150" cmpd="thinThick">
            <a:solidFill>
              <a:srgbClr val="907650">
                <a:alpha val="96861"/>
              </a:srgb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 dirty="0">
              <a:latin typeface="Arial" pitchFamily="34" charset="0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7313295" y="6553200"/>
            <a:ext cx="46723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800" dirty="0"/>
              <a:t>GOLD</a:t>
            </a:r>
            <a:r>
              <a:rPr lang="en-US" sz="800" baseline="0" dirty="0"/>
              <a:t> Mission, December </a:t>
            </a:r>
            <a:r>
              <a:rPr lang="en-US" sz="800" dirty="0"/>
              <a:t>2018 AGU	Page </a:t>
            </a:r>
            <a:fld id="{94A78873-510F-6B49-945A-AC04BD71D12D}" type="slidenum">
              <a:rPr lang="en-US" sz="800"/>
              <a:pPr algn="r">
                <a:spcBef>
                  <a:spcPct val="50000"/>
                </a:spcBef>
              </a:pPr>
              <a:t>‹#›</a:t>
            </a:fld>
            <a:r>
              <a:rPr lang="en-US" sz="800" dirty="0"/>
              <a:t> </a:t>
            </a:r>
          </a:p>
        </p:txBody>
      </p:sp>
      <p:pic>
        <p:nvPicPr>
          <p:cNvPr id="11" name="Picture 11" descr="MEATBALL">
            <a:extLst>
              <a:ext uri="{FF2B5EF4-FFF2-40B4-BE49-F238E27FC236}">
                <a16:creationId xmlns:a16="http://schemas.microsoft.com/office/drawing/2014/main" id="{91FA78D5-33D4-3B4B-A5E8-BACB7331DF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" y="0"/>
            <a:ext cx="922539" cy="72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D1BBAE-43D3-F942-AC50-0FD37A73C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2658" y="0"/>
            <a:ext cx="2423081" cy="76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3" r:id="rId2"/>
    <p:sldLayoutId id="2147484045" r:id="rId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1450" indent="-1714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174625" algn="l" rtl="0" eaLnBrk="0" fontAlgn="base" hangingPunct="0">
        <a:spcBef>
          <a:spcPct val="20000"/>
        </a:spcBef>
        <a:spcAft>
          <a:spcPct val="0"/>
        </a:spcAft>
        <a:buFont typeface="Times" pitchFamily="-108" charset="0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746125" indent="-171450" algn="l" rtl="0" eaLnBrk="0" fontAlgn="base" hangingPunct="0">
        <a:spcBef>
          <a:spcPct val="20000"/>
        </a:spcBef>
        <a:spcAft>
          <a:spcPct val="0"/>
        </a:spcAft>
        <a:buFont typeface="Times" pitchFamily="-108" charset="0"/>
        <a:buChar char="•"/>
        <a:defRPr sz="2400">
          <a:solidFill>
            <a:schemeClr val="tx1"/>
          </a:solidFill>
          <a:latin typeface="+mn-lt"/>
          <a:ea typeface="Geneva" pitchFamily="-108" charset="-128"/>
        </a:defRPr>
      </a:lvl3pPr>
      <a:lvl4pPr marL="1031875" indent="-171450" algn="l" rtl="0" eaLnBrk="0" fontAlgn="base" hangingPunct="0">
        <a:spcBef>
          <a:spcPct val="20000"/>
        </a:spcBef>
        <a:spcAft>
          <a:spcPct val="0"/>
        </a:spcAft>
        <a:buFont typeface="Times" pitchFamily="-108" charset="0"/>
        <a:buChar char="-"/>
        <a:defRPr sz="1600">
          <a:solidFill>
            <a:schemeClr val="tx1"/>
          </a:solidFill>
          <a:latin typeface="+mn-lt"/>
          <a:ea typeface="Geneva" pitchFamily="-108" charset="-128"/>
        </a:defRPr>
      </a:lvl4pPr>
      <a:lvl5pPr marL="1317625" indent="-171450" algn="l" rtl="0" eaLnBrk="0" fontAlgn="base" hangingPunct="0">
        <a:spcBef>
          <a:spcPct val="20000"/>
        </a:spcBef>
        <a:spcAft>
          <a:spcPct val="0"/>
        </a:spcAft>
        <a:buFont typeface="Times" pitchFamily="-108" charset="0"/>
        <a:buChar char="•"/>
        <a:defRPr sz="1600">
          <a:solidFill>
            <a:schemeClr val="tx1"/>
          </a:solidFill>
          <a:latin typeface="+mn-lt"/>
          <a:ea typeface="Geneva" pitchFamily="-108" charset="-128"/>
        </a:defRPr>
      </a:lvl5pPr>
      <a:lvl6pPr marL="1774825" indent="-17145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</a:defRPr>
      </a:lvl6pPr>
      <a:lvl7pPr marL="2232025" indent="-17145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</a:defRPr>
      </a:lvl7pPr>
      <a:lvl8pPr marL="2689225" indent="-17145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</a:defRPr>
      </a:lvl8pPr>
      <a:lvl9pPr marL="3146425" indent="-17145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7309" y="76200"/>
            <a:ext cx="964948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868" y="914400"/>
            <a:ext cx="1117309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4235" y="762000"/>
            <a:ext cx="12184593" cy="0"/>
          </a:xfrm>
          <a:prstGeom prst="line">
            <a:avLst/>
          </a:prstGeom>
          <a:noFill/>
          <a:ln w="57150" cmpd="thinThick">
            <a:solidFill>
              <a:srgbClr val="907650">
                <a:alpha val="97000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414870" y="6553200"/>
            <a:ext cx="45708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800"/>
              <a:t>GOLD Monthly</a:t>
            </a:r>
            <a:r>
              <a:rPr lang="en-US" sz="800" baseline="0"/>
              <a:t> </a:t>
            </a:r>
            <a:r>
              <a:rPr lang="en-US" sz="800" baseline="0" dirty="0"/>
              <a:t>Management Review</a:t>
            </a:r>
            <a:r>
              <a:rPr lang="en-US" sz="800" dirty="0"/>
              <a:t>	Page </a:t>
            </a:r>
            <a:fld id="{D725945E-68F2-AD47-AAD6-C8705B487DA6}" type="slidenum">
              <a:rPr lang="en-US" sz="800" smtClean="0"/>
              <a:pPr algn="r">
                <a:spcBef>
                  <a:spcPct val="50000"/>
                </a:spcBef>
              </a:pPr>
              <a:t>‹#›</a:t>
            </a:fld>
            <a:r>
              <a:rPr lang="en-US" sz="800" dirty="0"/>
              <a:t> </a:t>
            </a:r>
          </a:p>
        </p:txBody>
      </p:sp>
      <p:sp>
        <p:nvSpPr>
          <p:cNvPr id="7" name="Text Box 7"/>
          <p:cNvSpPr txBox="1">
            <a:spLocks noChangeArrowheads="1"/>
          </p:cNvSpPr>
          <p:nvPr userDrawn="1"/>
        </p:nvSpPr>
        <p:spPr bwMode="auto">
          <a:xfrm>
            <a:off x="304721" y="6571397"/>
            <a:ext cx="39613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dirty="0"/>
              <a:t>3/30/2017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1063" y="0"/>
            <a:ext cx="2544677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7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171450" indent="-17145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174625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746125" indent="-1714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3pPr>
      <a:lvl4pPr marL="1031875" indent="-1714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-"/>
        <a:defRPr sz="1600">
          <a:solidFill>
            <a:schemeClr val="tx1"/>
          </a:solidFill>
          <a:latin typeface="+mn-lt"/>
          <a:ea typeface="+mn-ea"/>
        </a:defRPr>
      </a:lvl4pPr>
      <a:lvl5pPr marL="1317625" indent="-1714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</a:defRPr>
      </a:lvl5pPr>
      <a:lvl6pPr marL="1774825" indent="-171450" algn="l" rtl="0" eaLnBrk="1" fontAlgn="base" hangingPunct="1">
        <a:spcBef>
          <a:spcPct val="20000"/>
        </a:spcBef>
        <a:spcAft>
          <a:spcPct val="0"/>
        </a:spcAft>
        <a:buFont typeface="Times" pitchFamily="-108" charset="0"/>
        <a:buChar char="•"/>
        <a:defRPr sz="1600">
          <a:solidFill>
            <a:schemeClr val="tx1"/>
          </a:solidFill>
          <a:latin typeface="+mn-lt"/>
          <a:ea typeface="+mn-ea"/>
        </a:defRPr>
      </a:lvl6pPr>
      <a:lvl7pPr marL="2232025" indent="-171450" algn="l" rtl="0" eaLnBrk="1" fontAlgn="base" hangingPunct="1">
        <a:spcBef>
          <a:spcPct val="20000"/>
        </a:spcBef>
        <a:spcAft>
          <a:spcPct val="0"/>
        </a:spcAft>
        <a:buFont typeface="Times" pitchFamily="-108" charset="0"/>
        <a:buChar char="•"/>
        <a:defRPr sz="1600">
          <a:solidFill>
            <a:schemeClr val="tx1"/>
          </a:solidFill>
          <a:latin typeface="+mn-lt"/>
          <a:ea typeface="+mn-ea"/>
        </a:defRPr>
      </a:lvl7pPr>
      <a:lvl8pPr marL="2689225" indent="-171450" algn="l" rtl="0" eaLnBrk="1" fontAlgn="base" hangingPunct="1">
        <a:spcBef>
          <a:spcPct val="20000"/>
        </a:spcBef>
        <a:spcAft>
          <a:spcPct val="0"/>
        </a:spcAft>
        <a:buFont typeface="Times" pitchFamily="-108" charset="0"/>
        <a:buChar char="•"/>
        <a:defRPr sz="1600">
          <a:solidFill>
            <a:schemeClr val="tx1"/>
          </a:solidFill>
          <a:latin typeface="+mn-lt"/>
          <a:ea typeface="+mn-ea"/>
        </a:defRPr>
      </a:lvl8pPr>
      <a:lvl9pPr marL="3146425" indent="-171450" algn="l" rtl="0" eaLnBrk="1" fontAlgn="base" hangingPunct="1">
        <a:spcBef>
          <a:spcPct val="20000"/>
        </a:spcBef>
        <a:spcAft>
          <a:spcPct val="0"/>
        </a:spcAft>
        <a:buFont typeface="Times" pitchFamily="-108" charset="0"/>
        <a:buChar char="•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08D8E-31BB-A04F-9C29-E7ACA81EA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1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41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FFFF00"/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0" kern="1200">
          <a:solidFill>
            <a:schemeClr val="bg1"/>
          </a:solidFill>
          <a:latin typeface="+mn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0" kern="1200">
          <a:solidFill>
            <a:schemeClr val="bg1"/>
          </a:solidFill>
          <a:latin typeface="+mn-lt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0" kern="1200">
          <a:solidFill>
            <a:schemeClr val="bg1"/>
          </a:solidFill>
          <a:latin typeface="+mn-lt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b="0" kern="1200">
          <a:solidFill>
            <a:schemeClr val="bg1"/>
          </a:solidFill>
          <a:latin typeface="+mn-lt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b="0" kern="1200">
          <a:solidFill>
            <a:schemeClr val="bg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em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t="23453" r="5606" b="6178"/>
          <a:stretch/>
        </p:blipFill>
        <p:spPr>
          <a:xfrm>
            <a:off x="655173" y="411480"/>
            <a:ext cx="5907275" cy="5989320"/>
          </a:xfrm>
        </p:spPr>
      </p:pic>
      <p:grpSp>
        <p:nvGrpSpPr>
          <p:cNvPr id="7" name="Group 6"/>
          <p:cNvGrpSpPr/>
          <p:nvPr/>
        </p:nvGrpSpPr>
        <p:grpSpPr>
          <a:xfrm>
            <a:off x="7618412" y="4800600"/>
            <a:ext cx="3437115" cy="1752600"/>
            <a:chOff x="5862862" y="5257800"/>
            <a:chExt cx="2675115" cy="1373547"/>
          </a:xfrm>
        </p:grpSpPr>
        <p:pic>
          <p:nvPicPr>
            <p:cNvPr id="8" name="Picture 7" descr="SES-GS-Black-500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9520" y="6035040"/>
              <a:ext cx="948457" cy="596307"/>
            </a:xfrm>
            <a:prstGeom prst="rect">
              <a:avLst/>
            </a:prstGeom>
          </p:spPr>
        </p:pic>
        <p:pic>
          <p:nvPicPr>
            <p:cNvPr id="10" name="Picture 14" descr="UCF_LOGO_1.tif"/>
            <p:cNvPicPr>
              <a:picLocks noChangeAspect="1"/>
            </p:cNvPicPr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2862" y="6061725"/>
              <a:ext cx="1382302" cy="493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1" descr="MEATBALL"/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2744" y="5257800"/>
              <a:ext cx="755789" cy="651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028"/>
          <p:cNvSpPr txBox="1">
            <a:spLocks noChangeArrowheads="1"/>
          </p:cNvSpPr>
          <p:nvPr/>
        </p:nvSpPr>
        <p:spPr>
          <a:xfrm>
            <a:off x="5015067" y="232789"/>
            <a:ext cx="7022945" cy="2281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baseline="0">
                <a:ln>
                  <a:solidFill>
                    <a:schemeClr val="tx1">
                      <a:alpha val="65000"/>
                    </a:schemeClr>
                  </a:solidFill>
                </a:ln>
                <a:solidFill>
                  <a:srgbClr val="D3B16A"/>
                </a:solidFill>
                <a:latin typeface="Arial Black" pitchFamily="-108" charset="0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b="1" dirty="0"/>
              <a:t>Global-scale Observations of the Limb and Disk (GOLD): Early Orbit Observations</a:t>
            </a:r>
            <a:endParaRPr lang="en-US" sz="3800" i="1" dirty="0"/>
          </a:p>
        </p:txBody>
      </p:sp>
      <p:sp>
        <p:nvSpPr>
          <p:cNvPr id="13" name="Rectangle 1028"/>
          <p:cNvSpPr txBox="1">
            <a:spLocks noChangeArrowheads="1"/>
          </p:cNvSpPr>
          <p:nvPr/>
        </p:nvSpPr>
        <p:spPr>
          <a:xfrm>
            <a:off x="6323012" y="2819400"/>
            <a:ext cx="54102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baseline="0">
                <a:ln>
                  <a:solidFill>
                    <a:schemeClr val="tx1">
                      <a:alpha val="65000"/>
                    </a:schemeClr>
                  </a:solidFill>
                </a:ln>
                <a:solidFill>
                  <a:srgbClr val="D3B16A"/>
                </a:solidFill>
                <a:latin typeface="Arial Black" pitchFamily="-108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>
                <a:latin typeface="Arial"/>
                <a:cs typeface="Arial"/>
              </a:rPr>
              <a:t>R. Eastes, A. Burns,            W. McClintock, S. Solomon &amp; the GOLD Team</a:t>
            </a:r>
          </a:p>
          <a:p>
            <a:pPr fontAlgn="auto">
              <a:spcAft>
                <a:spcPts val="0"/>
              </a:spcAft>
            </a:pPr>
            <a:endParaRPr lang="en-US" sz="600" dirty="0">
              <a:latin typeface="Arial"/>
              <a:cs typeface="Arial"/>
            </a:endParaRPr>
          </a:p>
        </p:txBody>
      </p:sp>
      <p:pic>
        <p:nvPicPr>
          <p:cNvPr id="3" name="Picture 2" descr="lasp-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273" y="4952999"/>
            <a:ext cx="2025139" cy="6853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7C537A-58CF-F547-B29C-85A230CE02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82" b="12501"/>
          <a:stretch/>
        </p:blipFill>
        <p:spPr>
          <a:xfrm rot="20331117">
            <a:off x="440999" y="151102"/>
            <a:ext cx="3931920" cy="1920240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210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38024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79413" y="838200"/>
            <a:ext cx="11353799" cy="5943600"/>
          </a:xfrm>
        </p:spPr>
        <p:txBody>
          <a:bodyPr/>
          <a:lstStyle/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cs typeface="Cambria"/>
              </a:rPr>
              <a:t>For more see the following presentations:</a:t>
            </a:r>
          </a:p>
          <a:p>
            <a:r>
              <a:rPr lang="en-US" sz="1800" dirty="0"/>
              <a:t>SA11A-07:  Observations and Modeling of Atomic/Molecular Composition in the Thermosphere</a:t>
            </a:r>
          </a:p>
          <a:p>
            <a:r>
              <a:rPr lang="en-US" sz="1800" dirty="0"/>
              <a:t>SA13A-02:  Science on Communications Satellites: A Low-Cost Platform for Observing Earth from Geostationary Orbit</a:t>
            </a:r>
          </a:p>
          <a:p>
            <a:r>
              <a:rPr lang="en-US" sz="1800" dirty="0"/>
              <a:t>SA13B-2769:  Heat flow from the upper to the lower thermosphere </a:t>
            </a:r>
          </a:p>
          <a:p>
            <a:r>
              <a:rPr lang="en-US" sz="1800" dirty="0"/>
              <a:t>SA21A-3169:  Global-scale Observations of the Limb and Disk (GOLD): Overview of ON2 and QEUV Science Data Products</a:t>
            </a:r>
          </a:p>
          <a:p>
            <a:r>
              <a:rPr lang="en-US" sz="1800" dirty="0"/>
              <a:t>SA21A-3170:  Initial Measurements of </a:t>
            </a:r>
            <a:r>
              <a:rPr lang="en-US" sz="1800" dirty="0" err="1"/>
              <a:t>Thermospheric</a:t>
            </a:r>
            <a:r>
              <a:rPr lang="en-US" sz="1800" dirty="0"/>
              <a:t> O</a:t>
            </a:r>
            <a:r>
              <a:rPr lang="en-US" sz="1800" baseline="-25000" dirty="0"/>
              <a:t>2</a:t>
            </a:r>
            <a:r>
              <a:rPr lang="en-US" sz="1800" dirty="0"/>
              <a:t> Density Profiles from GOLD</a:t>
            </a:r>
          </a:p>
          <a:p>
            <a:r>
              <a:rPr lang="en-US" sz="1800" dirty="0"/>
              <a:t>SA21A-3171:  Global-scale Observations of the Limb and Disk (GOLD): Overview of Daytime Exospheric Temperature Science Data Product</a:t>
            </a:r>
          </a:p>
          <a:p>
            <a:r>
              <a:rPr lang="en-US" sz="1800" dirty="0"/>
              <a:t>SA21A-3172:  Global-scale Observations of the Limb and Disk (GOLD): Overview of Daytime Neutral Temperature Science Data Product</a:t>
            </a:r>
          </a:p>
          <a:p>
            <a:r>
              <a:rPr lang="en-US" sz="1800" dirty="0"/>
              <a:t>SA21A-3175:  Inference of </a:t>
            </a:r>
            <a:r>
              <a:rPr lang="en-US" sz="1800" dirty="0" err="1"/>
              <a:t>thermospheric</a:t>
            </a:r>
            <a:r>
              <a:rPr lang="en-US" sz="1800" dirty="0"/>
              <a:t> temperature profiles from GOLD disk images and applications for tracking Traveling Atmospheric Disturbances</a:t>
            </a:r>
          </a:p>
          <a:p>
            <a:r>
              <a:rPr lang="en-US" sz="1800" dirty="0"/>
              <a:t>ED31A-01:  Revolutionizing our understanding of the space environment: A data visualization tool for the NASA GOLD Mission</a:t>
            </a:r>
          </a:p>
          <a:p>
            <a:endParaRPr lang="en-US" sz="18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208212" y="152400"/>
            <a:ext cx="7239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/>
              <a:t>More Details &amp; Information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A648EBD5-448D-F043-A9B5-FBD8AF1A74E9}"/>
              </a:ext>
            </a:extLst>
          </p:cNvPr>
          <p:cNvSpPr txBox="1">
            <a:spLocks/>
          </p:cNvSpPr>
          <p:nvPr/>
        </p:nvSpPr>
        <p:spPr bwMode="auto">
          <a:xfrm>
            <a:off x="621372" y="6096000"/>
            <a:ext cx="1117309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-108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746125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-108" charset="0"/>
              <a:buChar char="•"/>
              <a:defRPr sz="2400">
                <a:solidFill>
                  <a:schemeClr val="tx1"/>
                </a:solidFill>
                <a:latin typeface="+mn-lt"/>
                <a:ea typeface="Geneva" pitchFamily="-108" charset="-128"/>
              </a:defRPr>
            </a:lvl3pPr>
            <a:lvl4pPr marL="1031875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-108" charset="0"/>
              <a:buChar char="-"/>
              <a:defRPr sz="1600">
                <a:solidFill>
                  <a:schemeClr val="tx1"/>
                </a:solidFill>
                <a:latin typeface="+mn-lt"/>
                <a:ea typeface="Geneva" pitchFamily="-108" charset="-128"/>
              </a:defRPr>
            </a:lvl4pPr>
            <a:lvl5pPr marL="1317625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-108" charset="0"/>
              <a:buChar char="•"/>
              <a:defRPr sz="1600">
                <a:solidFill>
                  <a:schemeClr val="tx1"/>
                </a:solidFill>
                <a:latin typeface="+mn-lt"/>
                <a:ea typeface="Geneva" pitchFamily="-108" charset="-128"/>
              </a:defRPr>
            </a:lvl5pPr>
            <a:lvl6pPr marL="177482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23202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268922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14642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/>
              <a:t>- GOLD web site </a:t>
            </a:r>
            <a:r>
              <a:rPr lang="en-US" u="sng" kern="0" dirty="0"/>
              <a:t>http://</a:t>
            </a:r>
            <a:r>
              <a:rPr lang="en-US" u="sng" kern="0" dirty="0" err="1"/>
              <a:t>gold.cs.ucf.edu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51023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AA327E-6744-FA44-890D-61FCFF95C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000" dirty="0"/>
              <a:t>Thank You</a:t>
            </a:r>
          </a:p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dirty="0"/>
              <a:t>- GOLD web site </a:t>
            </a:r>
            <a:r>
              <a:rPr lang="en-US" u="sng" dirty="0"/>
              <a:t>http://</a:t>
            </a:r>
            <a:r>
              <a:rPr lang="en-US" u="sng" dirty="0" err="1"/>
              <a:t>gold.cs.ucf.edu</a:t>
            </a:r>
            <a:endParaRPr lang="en-US" dirty="0"/>
          </a:p>
          <a:p>
            <a:pPr marL="0" indent="0" algn="ctr">
              <a:buNone/>
            </a:pP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43789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3656013" y="5097812"/>
            <a:ext cx="4859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Q3. </a:t>
            </a:r>
            <a:r>
              <a:rPr lang="en-US" sz="2000" b="1" i="1" dirty="0"/>
              <a:t>How do atmospheric waves and tides affect the temperature of the thermosphere?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037012" y="3200405"/>
            <a:ext cx="5943600" cy="1328539"/>
            <a:chOff x="228600" y="3124200"/>
            <a:chExt cx="5410200" cy="1328539"/>
          </a:xfrm>
        </p:grpSpPr>
        <p:grpSp>
          <p:nvGrpSpPr>
            <p:cNvPr id="49" name="Group 48"/>
            <p:cNvGrpSpPr/>
            <p:nvPr/>
          </p:nvGrpSpPr>
          <p:grpSpPr>
            <a:xfrm>
              <a:off x="228600" y="3124200"/>
              <a:ext cx="5410200" cy="1328539"/>
              <a:chOff x="228600" y="3243461"/>
              <a:chExt cx="5410200" cy="1328539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2514600" y="3420070"/>
                <a:ext cx="31242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Q4. </a:t>
                </a:r>
                <a:r>
                  <a:rPr lang="en-US" sz="2000" b="1" i="1" dirty="0"/>
                  <a:t>How does the nighttime equatorial ionosphere respond? </a:t>
                </a:r>
              </a:p>
            </p:txBody>
          </p:sp>
          <p:pic>
            <p:nvPicPr>
              <p:cNvPr id="51" name="Picture 50" descr="mollweide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600" y="3243461"/>
                <a:ext cx="2214232" cy="1328539"/>
              </a:xfrm>
              <a:prstGeom prst="rect">
                <a:avLst/>
              </a:prstGeom>
            </p:spPr>
          </p:pic>
        </p:grpSp>
        <p:sp>
          <p:nvSpPr>
            <p:cNvPr id="52" name="TextBox 51"/>
            <p:cNvSpPr txBox="1"/>
            <p:nvPr/>
          </p:nvSpPr>
          <p:spPr>
            <a:xfrm>
              <a:off x="532738" y="3441700"/>
              <a:ext cx="16770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FF"/>
                  </a:solidFill>
                </a:rPr>
                <a:t>Thermosphere-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FF"/>
                  </a:solidFill>
                </a:rPr>
                <a:t>Ionosphere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627818" y="1219200"/>
            <a:ext cx="4800594" cy="1371600"/>
            <a:chOff x="4551136" y="1219200"/>
            <a:chExt cx="5731168" cy="1371600"/>
          </a:xfrm>
        </p:grpSpPr>
        <p:sp>
          <p:nvSpPr>
            <p:cNvPr id="41" name="TextBox 40"/>
            <p:cNvSpPr txBox="1"/>
            <p:nvPr/>
          </p:nvSpPr>
          <p:spPr>
            <a:xfrm>
              <a:off x="6095998" y="1219200"/>
              <a:ext cx="418630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Q2. </a:t>
              </a:r>
              <a:r>
                <a:rPr lang="en-US" sz="2000" b="1" i="1" dirty="0"/>
                <a:t>How does the thermosphere respond to solar ultraviolet variability?</a:t>
              </a:r>
            </a:p>
          </p:txBody>
        </p:sp>
        <p:pic>
          <p:nvPicPr>
            <p:cNvPr id="42" name="Picture 3" descr="eit28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136" y="1292352"/>
              <a:ext cx="1479982" cy="1298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608012" y="1371600"/>
            <a:ext cx="5029201" cy="1371600"/>
            <a:chOff x="27109" y="1219200"/>
            <a:chExt cx="4915561" cy="1371600"/>
          </a:xfrm>
        </p:grpSpPr>
        <p:sp>
          <p:nvSpPr>
            <p:cNvPr id="24" name="TextBox 23"/>
            <p:cNvSpPr txBox="1"/>
            <p:nvPr/>
          </p:nvSpPr>
          <p:spPr>
            <a:xfrm>
              <a:off x="1371600" y="1219200"/>
              <a:ext cx="35710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Science Question 1 (Q1). </a:t>
              </a:r>
              <a:r>
                <a:rPr lang="en-US" sz="2000" b="1" i="1" dirty="0"/>
                <a:t>How do geomagnetic storms affect the thermosphere?</a:t>
              </a:r>
            </a:p>
          </p:txBody>
        </p:sp>
        <p:pic>
          <p:nvPicPr>
            <p:cNvPr id="25" name="Picture 4" descr="Ma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9" y="1291006"/>
              <a:ext cx="1299833" cy="1299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360612" y="76200"/>
            <a:ext cx="6629400" cy="609600"/>
          </a:xfrm>
        </p:spPr>
        <p:txBody>
          <a:bodyPr/>
          <a:lstStyle/>
          <a:p>
            <a:r>
              <a:rPr lang="en-US" sz="2400" dirty="0"/>
              <a:t>Forcing of the Thermosphere-Ionosphere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4494212" y="762001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0000"/>
                </a:solidFill>
              </a:rPr>
              <a:t>Forcing from Above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4456865" y="6172201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0000"/>
                </a:solidFill>
              </a:rPr>
              <a:t>Forcing from Below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114F09-9182-8545-A8F7-D68D5C59A04C}"/>
              </a:ext>
            </a:extLst>
          </p:cNvPr>
          <p:cNvGrpSpPr/>
          <p:nvPr/>
        </p:nvGrpSpPr>
        <p:grpSpPr>
          <a:xfrm>
            <a:off x="3529304" y="2783590"/>
            <a:ext cx="3419722" cy="2201538"/>
            <a:chOff x="3138452" y="2783590"/>
            <a:chExt cx="3419722" cy="2201538"/>
          </a:xfrm>
        </p:grpSpPr>
        <p:sp>
          <p:nvSpPr>
            <p:cNvPr id="40" name="Line 14"/>
            <p:cNvSpPr>
              <a:spLocks noChangeShapeType="1"/>
            </p:cNvSpPr>
            <p:nvPr/>
          </p:nvSpPr>
          <p:spPr bwMode="auto">
            <a:xfrm>
              <a:off x="3138452" y="2783590"/>
              <a:ext cx="400634" cy="40063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8" name="Line 17"/>
            <p:cNvSpPr>
              <a:spLocks noChangeAspect="1" noChangeShapeType="1"/>
            </p:cNvSpPr>
            <p:nvPr/>
          </p:nvSpPr>
          <p:spPr bwMode="auto">
            <a:xfrm flipV="1">
              <a:off x="3138452" y="4584494"/>
              <a:ext cx="400634" cy="40063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" name="Line 16"/>
            <p:cNvSpPr>
              <a:spLocks noChangeShapeType="1"/>
            </p:cNvSpPr>
            <p:nvPr/>
          </p:nvSpPr>
          <p:spPr bwMode="auto">
            <a:xfrm flipH="1" flipV="1">
              <a:off x="6157540" y="4584494"/>
              <a:ext cx="400634" cy="40063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6" name="Line 15"/>
            <p:cNvSpPr>
              <a:spLocks noChangeShapeType="1"/>
            </p:cNvSpPr>
            <p:nvPr/>
          </p:nvSpPr>
          <p:spPr bwMode="auto">
            <a:xfrm flipH="1">
              <a:off x="6157540" y="2783590"/>
              <a:ext cx="400634" cy="40063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BD1DA02-EF12-8949-A057-D89E794F4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0012" y="4191000"/>
            <a:ext cx="1564913" cy="265176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27" name="Picture 87">
            <a:extLst>
              <a:ext uri="{FF2B5EF4-FFF2-40B4-BE49-F238E27FC236}">
                <a16:creationId xmlns:a16="http://schemas.microsoft.com/office/drawing/2014/main" id="{205D580E-4833-244F-98BB-64650C7ED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6" r="22928"/>
          <a:stretch>
            <a:fillRect/>
          </a:stretch>
        </p:blipFill>
        <p:spPr bwMode="auto">
          <a:xfrm>
            <a:off x="8515648" y="4815840"/>
            <a:ext cx="1328871" cy="12801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0CA9A4-85A2-9B48-AF2B-7AB5B08EBE76}"/>
              </a:ext>
            </a:extLst>
          </p:cNvPr>
          <p:cNvSpPr txBox="1"/>
          <p:nvPr/>
        </p:nvSpPr>
        <p:spPr>
          <a:xfrm>
            <a:off x="8515648" y="6096000"/>
            <a:ext cx="47436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K. Greer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0E8BD2-6A3A-0447-A9FA-603CA086B3E2}"/>
              </a:ext>
            </a:extLst>
          </p:cNvPr>
          <p:cNvSpPr txBox="1"/>
          <p:nvPr/>
        </p:nvSpPr>
        <p:spPr>
          <a:xfrm>
            <a:off x="3122612" y="6096000"/>
            <a:ext cx="47436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E. Becker</a:t>
            </a:r>
          </a:p>
        </p:txBody>
      </p:sp>
    </p:spTree>
    <p:extLst>
      <p:ext uri="{BB962C8B-B14F-4D97-AF65-F5344CB8AC3E}">
        <p14:creationId xmlns:p14="http://schemas.microsoft.com/office/powerpoint/2010/main" val="461252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7115D-E289-3045-9968-5DE8D634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673FB-E2CB-904E-9B6D-E7ED55536FAC}"/>
              </a:ext>
            </a:extLst>
          </p:cNvPr>
          <p:cNvSpPr txBox="1"/>
          <p:nvPr/>
        </p:nvSpPr>
        <p:spPr>
          <a:xfrm>
            <a:off x="1827212" y="1279029"/>
            <a:ext cx="8534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n-US" sz="3200" b="1" dirty="0"/>
              <a:t>Mission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n-US" sz="3200" b="1" dirty="0"/>
              <a:t>Instrument operations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n-US" sz="3200" b="1" dirty="0"/>
              <a:t>Observations &amp; data products </a:t>
            </a:r>
          </a:p>
        </p:txBody>
      </p:sp>
    </p:spTree>
    <p:extLst>
      <p:ext uri="{BB962C8B-B14F-4D97-AF65-F5344CB8AC3E}">
        <p14:creationId xmlns:p14="http://schemas.microsoft.com/office/powerpoint/2010/main" val="370805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76200"/>
            <a:ext cx="6781800" cy="609600"/>
          </a:xfrm>
        </p:spPr>
        <p:txBody>
          <a:bodyPr/>
          <a:lstStyle/>
          <a:p>
            <a:r>
              <a:rPr lang="en-US" sz="3200" dirty="0"/>
              <a:t>GOLD Mission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453" y="1447800"/>
            <a:ext cx="5323490" cy="5257800"/>
          </a:xfrm>
        </p:spPr>
        <p:txBody>
          <a:bodyPr/>
          <a:lstStyle/>
          <a:p>
            <a:r>
              <a:rPr lang="en-US" sz="2400" b="1" dirty="0"/>
              <a:t>Host Mission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SES-14, in geostationary orbit at 47.5˚ west (over mouth of the Amazon River)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GOLD Instrument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Two identical, independent imaging spectrographs covering 132-162 nm</a:t>
            </a:r>
          </a:p>
          <a:p>
            <a:r>
              <a:rPr lang="en-US" sz="2400" b="1" dirty="0"/>
              <a:t>Measurements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Earth’s disk</a:t>
            </a:r>
          </a:p>
          <a:p>
            <a:pPr lvl="2"/>
            <a:r>
              <a:rPr lang="en-US" sz="1800" dirty="0">
                <a:solidFill>
                  <a:srgbClr val="000000"/>
                </a:solidFill>
              </a:rPr>
              <a:t>Daytime: O/N</a:t>
            </a:r>
            <a:r>
              <a:rPr lang="en-US" sz="1800" baseline="-25000" dirty="0">
                <a:solidFill>
                  <a:srgbClr val="000000"/>
                </a:solidFill>
              </a:rPr>
              <a:t>2</a:t>
            </a:r>
            <a:r>
              <a:rPr lang="en-US" sz="1800" dirty="0">
                <a:solidFill>
                  <a:srgbClr val="000000"/>
                </a:solidFill>
              </a:rPr>
              <a:t> (density ratio) and temperature in lower thermosphere</a:t>
            </a:r>
          </a:p>
          <a:p>
            <a:pPr lvl="2"/>
            <a:r>
              <a:rPr lang="en-US" sz="1800" dirty="0">
                <a:solidFill>
                  <a:srgbClr val="000000"/>
                </a:solidFill>
              </a:rPr>
              <a:t>Nighttime: peak density in ionosphere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Earth’s limb</a:t>
            </a:r>
          </a:p>
          <a:p>
            <a:pPr lvl="2"/>
            <a:r>
              <a:rPr lang="en-US" sz="1800" dirty="0">
                <a:solidFill>
                  <a:srgbClr val="000000"/>
                </a:solidFill>
              </a:rPr>
              <a:t>Exospheric temperature and O</a:t>
            </a:r>
            <a:r>
              <a:rPr lang="en-US" sz="1800" baseline="-25000" dirty="0">
                <a:solidFill>
                  <a:srgbClr val="000000"/>
                </a:solidFill>
              </a:rPr>
              <a:t>2</a:t>
            </a:r>
            <a:r>
              <a:rPr lang="en-US" sz="1800" dirty="0">
                <a:solidFill>
                  <a:srgbClr val="000000"/>
                </a:solidFill>
              </a:rPr>
              <a:t> density profile </a:t>
            </a:r>
          </a:p>
        </p:txBody>
      </p:sp>
      <p:pic>
        <p:nvPicPr>
          <p:cNvPr id="16" name="Picture 15" descr="SES-GS-Black-500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271" y="1726088"/>
            <a:ext cx="948457" cy="596307"/>
          </a:xfrm>
          <a:prstGeom prst="rect">
            <a:avLst/>
          </a:prstGeom>
        </p:spPr>
      </p:pic>
      <p:pic>
        <p:nvPicPr>
          <p:cNvPr id="3" name="Picture 2" descr="Earth-2_transparent.ps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61545" y="4845402"/>
            <a:ext cx="1510592" cy="1555398"/>
          </a:xfrm>
          <a:prstGeom prst="rect">
            <a:avLst/>
          </a:prstGeom>
        </p:spPr>
      </p:pic>
      <p:pic>
        <p:nvPicPr>
          <p:cNvPr id="9" name="Picture 14" descr="UCF_LOGO_1.tif"/>
          <p:cNvPicPr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591" y="5729120"/>
            <a:ext cx="1382302" cy="49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apture 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79805">
            <a:off x="7412283" y="3308172"/>
            <a:ext cx="1180163" cy="1417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26313" y="3835056"/>
            <a:ext cx="10908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0"/>
          <a:stretch/>
        </p:blipFill>
        <p:spPr>
          <a:xfrm rot="1134445">
            <a:off x="6834536" y="1302868"/>
            <a:ext cx="4164181" cy="240487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2" name="TextBox 11"/>
          <p:cNvSpPr txBox="1"/>
          <p:nvPr/>
        </p:nvSpPr>
        <p:spPr>
          <a:xfrm rot="19680000">
            <a:off x="6601315" y="1745316"/>
            <a:ext cx="9567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 rot="541736">
            <a:off x="6601315" y="2256729"/>
            <a:ext cx="9567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pic>
        <p:nvPicPr>
          <p:cNvPr id="15" name="Picture 14" descr="lasp-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63" y="4165142"/>
            <a:ext cx="1576171" cy="533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774519-4FB2-A74A-B844-9EF16861C4A7}"/>
              </a:ext>
            </a:extLst>
          </p:cNvPr>
          <p:cNvSpPr txBox="1"/>
          <p:nvPr/>
        </p:nvSpPr>
        <p:spPr>
          <a:xfrm>
            <a:off x="1522412" y="835309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NASA Mission of Opportunity, Imaging I-T System from GEO</a:t>
            </a:r>
          </a:p>
        </p:txBody>
      </p:sp>
    </p:spTree>
    <p:extLst>
      <p:ext uri="{BB962C8B-B14F-4D97-AF65-F5344CB8AC3E}">
        <p14:creationId xmlns:p14="http://schemas.microsoft.com/office/powerpoint/2010/main" val="1982911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79612" y="-18434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GOLD Daily Observation Example</a:t>
            </a:r>
          </a:p>
        </p:txBody>
      </p:sp>
      <p:sp>
        <p:nvSpPr>
          <p:cNvPr id="4" name="TextBox 32"/>
          <p:cNvSpPr txBox="1">
            <a:spLocks noChangeArrowheads="1"/>
          </p:cNvSpPr>
          <p:nvPr/>
        </p:nvSpPr>
        <p:spPr bwMode="auto">
          <a:xfrm>
            <a:off x="7355653" y="4599647"/>
            <a:ext cx="11452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</a:rPr>
              <a:t>Solar Safe</a:t>
            </a: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764457" y="2180516"/>
            <a:ext cx="1021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</a:rPr>
              <a:t>Solar Safe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1490490" y="1521023"/>
            <a:ext cx="641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000000"/>
                </a:solidFill>
              </a:rPr>
              <a:t>00:00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1490490" y="2743200"/>
            <a:ext cx="641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srgbClr val="000000"/>
                </a:solidFill>
              </a:rPr>
              <a:t>08:00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1490490" y="3886200"/>
            <a:ext cx="641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srgbClr val="000000"/>
                </a:solidFill>
              </a:rPr>
              <a:t>16:00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9643890" y="1521023"/>
            <a:ext cx="641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000000"/>
                </a:solidFill>
              </a:rPr>
              <a:t>08:00</a:t>
            </a: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9643890" y="2743200"/>
            <a:ext cx="641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srgbClr val="000000"/>
                </a:solidFill>
              </a:rPr>
              <a:t>16:00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9643890" y="3886200"/>
            <a:ext cx="641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srgbClr val="000000"/>
                </a:solidFill>
              </a:rPr>
              <a:t>24:00</a:t>
            </a: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4414665" y="1521023"/>
            <a:ext cx="641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srgbClr val="000000"/>
                </a:solidFill>
              </a:rPr>
              <a:t>03:00</a:t>
            </a:r>
          </a:p>
        </p:txBody>
      </p:sp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2481090" y="3886200"/>
            <a:ext cx="641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srgbClr val="000000"/>
                </a:solidFill>
              </a:rPr>
              <a:t>17:00</a:t>
            </a: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5452890" y="3886200"/>
            <a:ext cx="641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srgbClr val="000000"/>
                </a:solidFill>
              </a:rPr>
              <a:t>20:00</a:t>
            </a: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6472065" y="3886200"/>
            <a:ext cx="641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srgbClr val="000000"/>
                </a:solidFill>
              </a:rPr>
              <a:t>21:00</a:t>
            </a:r>
          </a:p>
        </p:txBody>
      </p:sp>
      <p:cxnSp>
        <p:nvCxnSpPr>
          <p:cNvPr id="16" name="Straight Connector 23"/>
          <p:cNvCxnSpPr>
            <a:cxnSpLocks noChangeShapeType="1"/>
          </p:cNvCxnSpPr>
          <p:nvPr/>
        </p:nvCxnSpPr>
        <p:spPr bwMode="auto">
          <a:xfrm>
            <a:off x="1795285" y="2180511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" name="Straight Arrow Connector 29"/>
          <p:cNvCxnSpPr>
            <a:cxnSpLocks noChangeShapeType="1"/>
          </p:cNvCxnSpPr>
          <p:nvPr/>
        </p:nvCxnSpPr>
        <p:spPr bwMode="auto">
          <a:xfrm>
            <a:off x="2703011" y="2332911"/>
            <a:ext cx="1530674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" name="Straight Connector 31"/>
          <p:cNvCxnSpPr>
            <a:cxnSpLocks noChangeShapeType="1"/>
          </p:cNvCxnSpPr>
          <p:nvPr/>
        </p:nvCxnSpPr>
        <p:spPr bwMode="auto">
          <a:xfrm>
            <a:off x="9948685" y="4523442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Straight Arrow Connector 33"/>
          <p:cNvCxnSpPr>
            <a:cxnSpLocks noChangeShapeType="1"/>
          </p:cNvCxnSpPr>
          <p:nvPr/>
        </p:nvCxnSpPr>
        <p:spPr bwMode="auto">
          <a:xfrm>
            <a:off x="8318215" y="4744111"/>
            <a:ext cx="1630470" cy="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TextBox 34"/>
          <p:cNvSpPr txBox="1">
            <a:spLocks noChangeArrowheads="1"/>
          </p:cNvSpPr>
          <p:nvPr/>
        </p:nvSpPr>
        <p:spPr bwMode="auto">
          <a:xfrm>
            <a:off x="4712216" y="2132886"/>
            <a:ext cx="40934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</a:rPr>
              <a:t>Dayside Disk Imaging, Dayside Limb Scans, and Stellar Occultations  </a:t>
            </a:r>
          </a:p>
        </p:txBody>
      </p:sp>
      <p:cxnSp>
        <p:nvCxnSpPr>
          <p:cNvPr id="24" name="Straight Arrow Connector 38"/>
          <p:cNvCxnSpPr>
            <a:cxnSpLocks noChangeShapeType="1"/>
          </p:cNvCxnSpPr>
          <p:nvPr/>
        </p:nvCxnSpPr>
        <p:spPr bwMode="auto">
          <a:xfrm>
            <a:off x="1833773" y="3552111"/>
            <a:ext cx="8114917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" name="TextBox 49"/>
          <p:cNvSpPr txBox="1">
            <a:spLocks noChangeArrowheads="1"/>
          </p:cNvSpPr>
          <p:nvPr/>
        </p:nvSpPr>
        <p:spPr bwMode="auto">
          <a:xfrm>
            <a:off x="2752446" y="4505980"/>
            <a:ext cx="3111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</a:rPr>
              <a:t>Nightside Disk Imaging, Dayside Disk &amp; Limb Scans, and Occultations  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1433950" y="1789986"/>
          <a:ext cx="8515985" cy="388978"/>
        </p:xfrm>
        <a:graphic>
          <a:graphicData uri="http://schemas.openxmlformats.org/drawingml/2006/table">
            <a:tbl>
              <a:tblPr/>
              <a:tblGrid>
                <a:gridCol w="365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35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6351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6351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63513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73037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73038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73037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73038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173037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173038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173037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190132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159118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173038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173037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</a:tblGrid>
              <a:tr h="18573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CH A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A25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A25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A25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7A5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7A5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7A5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A9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73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CH B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A25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A25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A25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7A5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7A5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7A5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A9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/>
          </p:nvPr>
        </p:nvGraphicFramePr>
        <p:xfrm>
          <a:off x="1443222" y="3011587"/>
          <a:ext cx="8515985" cy="388978"/>
        </p:xfrm>
        <a:graphic>
          <a:graphicData uri="http://schemas.openxmlformats.org/drawingml/2006/table">
            <a:tbl>
              <a:tblPr/>
              <a:tblGrid>
                <a:gridCol w="365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35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6351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6351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6542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5842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63513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73037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73038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73037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73038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173037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173038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173037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173038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173037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</a:tblGrid>
              <a:tr h="18573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CH A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7A5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7A5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73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CH B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0" name="Straight Arrow Connector 56"/>
          <p:cNvCxnSpPr>
            <a:cxnSpLocks noChangeShapeType="1"/>
            <a:stCxn id="26" idx="3"/>
          </p:cNvCxnSpPr>
          <p:nvPr/>
        </p:nvCxnSpPr>
        <p:spPr bwMode="auto">
          <a:xfrm flipV="1">
            <a:off x="5864161" y="4752044"/>
            <a:ext cx="884129" cy="1554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1" name="Straight Connector 61"/>
          <p:cNvCxnSpPr>
            <a:cxnSpLocks noChangeShapeType="1"/>
          </p:cNvCxnSpPr>
          <p:nvPr/>
        </p:nvCxnSpPr>
        <p:spPr bwMode="auto">
          <a:xfrm>
            <a:off x="2784302" y="4553611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" name="Straight Connector 63"/>
          <p:cNvCxnSpPr>
            <a:cxnSpLocks noChangeShapeType="1"/>
          </p:cNvCxnSpPr>
          <p:nvPr/>
        </p:nvCxnSpPr>
        <p:spPr bwMode="auto">
          <a:xfrm>
            <a:off x="6803136" y="4540945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" name="TextBox 66"/>
          <p:cNvSpPr txBox="1">
            <a:spLocks noChangeArrowheads="1"/>
          </p:cNvSpPr>
          <p:nvPr/>
        </p:nvSpPr>
        <p:spPr bwMode="auto">
          <a:xfrm>
            <a:off x="4037012" y="1189911"/>
            <a:ext cx="3886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000000"/>
                </a:solidFill>
              </a:rPr>
              <a:t>Spacecraft Local Time</a:t>
            </a: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/>
          </p:nvPr>
        </p:nvGraphicFramePr>
        <p:xfrm>
          <a:off x="1432705" y="4151967"/>
          <a:ext cx="8515985" cy="388978"/>
        </p:xfrm>
        <a:graphic>
          <a:graphicData uri="http://schemas.openxmlformats.org/drawingml/2006/table">
            <a:tbl>
              <a:tblPr/>
              <a:tblGrid>
                <a:gridCol w="365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35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6351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6351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63513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73037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73038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73037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48618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300632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73038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173037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173038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173037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173038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173037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</a:tblGrid>
              <a:tr h="18573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CH A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5A38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5A38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5A38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5A38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5A38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5A38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73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CH B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AD86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1609" marR="11609" marT="11609" marB="0" anchor="b"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403076"/>
              </p:ext>
            </p:extLst>
          </p:nvPr>
        </p:nvGraphicFramePr>
        <p:xfrm>
          <a:off x="3656012" y="5582920"/>
          <a:ext cx="5029204" cy="970280"/>
        </p:xfrm>
        <a:graphic>
          <a:graphicData uri="http://schemas.openxmlformats.org/drawingml/2006/table">
            <a:tbl>
              <a:tblPr lastCol="1"/>
              <a:tblGrid>
                <a:gridCol w="2102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535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015080889"/>
                    </a:ext>
                  </a:extLst>
                </a:gridCol>
                <a:gridCol w="2286005">
                  <a:extLst>
                    <a:ext uri="{9D8B030D-6E8A-4147-A177-3AD203B41FA5}">
                      <a16:colId xmlns:a16="http://schemas.microsoft.com/office/drawing/2014/main" val="1172141543"/>
                    </a:ext>
                  </a:extLst>
                </a:gridCol>
              </a:tblGrid>
              <a:tr h="274320"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Observations of Earth’s Space Environment  </a:t>
                      </a:r>
                    </a:p>
                  </a:txBody>
                  <a:tcPr marL="12700" marR="12700" marT="1270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240963"/>
                  </a:ext>
                </a:extLst>
              </a:tr>
              <a:tr h="109220"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284418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2700" marR="12700" marT="1270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B0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Dayside Disk Imaging</a:t>
                      </a: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Dayside Limb Scan</a:t>
                      </a:r>
                    </a:p>
                  </a:txBody>
                  <a:tcPr marL="12700" marR="12700" marT="1270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5A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Nightside Disk Imaging</a:t>
                      </a: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2700" marR="12700" marT="1270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Stellar Occultations</a:t>
                      </a:r>
                    </a:p>
                  </a:txBody>
                  <a:tcPr marL="12700" marR="12700" marT="1270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8" name="TextBox 10"/>
          <p:cNvSpPr txBox="1">
            <a:spLocks noChangeArrowheads="1"/>
          </p:cNvSpPr>
          <p:nvPr/>
        </p:nvSpPr>
        <p:spPr bwMode="auto">
          <a:xfrm>
            <a:off x="5420813" y="2743200"/>
            <a:ext cx="641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000000"/>
                </a:solidFill>
              </a:rPr>
              <a:t>12:00</a:t>
            </a:r>
          </a:p>
        </p:txBody>
      </p:sp>
      <p:cxnSp>
        <p:nvCxnSpPr>
          <p:cNvPr id="39" name="Straight Connector 52"/>
          <p:cNvCxnSpPr>
            <a:cxnSpLocks noChangeShapeType="1"/>
          </p:cNvCxnSpPr>
          <p:nvPr/>
        </p:nvCxnSpPr>
        <p:spPr bwMode="auto">
          <a:xfrm>
            <a:off x="4233685" y="2184166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0" name="Straight Connector 63"/>
          <p:cNvCxnSpPr>
            <a:cxnSpLocks noChangeShapeType="1"/>
          </p:cNvCxnSpPr>
          <p:nvPr/>
        </p:nvCxnSpPr>
        <p:spPr bwMode="auto">
          <a:xfrm>
            <a:off x="7313612" y="4540945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5" name="Straight Connector 61">
            <a:extLst>
              <a:ext uri="{FF2B5EF4-FFF2-40B4-BE49-F238E27FC236}">
                <a16:creationId xmlns:a16="http://schemas.microsoft.com/office/drawing/2014/main" id="{6B06E542-4D32-C84E-8576-48E85209D41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95285" y="2180511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6" name="Straight Connector 61">
            <a:extLst>
              <a:ext uri="{FF2B5EF4-FFF2-40B4-BE49-F238E27FC236}">
                <a16:creationId xmlns:a16="http://schemas.microsoft.com/office/drawing/2014/main" id="{A3A72B7F-353E-524D-99B5-468734FD9B2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33685" y="2178964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" name="Straight Connector 61">
            <a:extLst>
              <a:ext uri="{FF2B5EF4-FFF2-40B4-BE49-F238E27FC236}">
                <a16:creationId xmlns:a16="http://schemas.microsoft.com/office/drawing/2014/main" id="{9DB6CD2B-004E-544E-8B15-90ED950764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22812" y="2180511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2" name="Straight Arrow Connector 56">
            <a:extLst>
              <a:ext uri="{FF2B5EF4-FFF2-40B4-BE49-F238E27FC236}">
                <a16:creationId xmlns:a16="http://schemas.microsoft.com/office/drawing/2014/main" id="{CDB4DFA2-266F-7B4C-8ECD-57DB4507E0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51012" y="4771153"/>
            <a:ext cx="952117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5" name="Straight Arrow Connector 38">
            <a:extLst>
              <a:ext uri="{FF2B5EF4-FFF2-40B4-BE49-F238E27FC236}">
                <a16:creationId xmlns:a16="http://schemas.microsoft.com/office/drawing/2014/main" id="{05E83A81-6832-B74D-8914-A6B9B3D097A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73922" y="2332911"/>
            <a:ext cx="1257862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36756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2A1B96F-1C4E-D941-B887-0B69FE4C359B}"/>
              </a:ext>
            </a:extLst>
          </p:cNvPr>
          <p:cNvGrpSpPr/>
          <p:nvPr/>
        </p:nvGrpSpPr>
        <p:grpSpPr>
          <a:xfrm>
            <a:off x="5404130" y="838200"/>
            <a:ext cx="6252882" cy="6054150"/>
            <a:chOff x="2433918" y="838200"/>
            <a:chExt cx="6252882" cy="60541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BB7ED4-3294-0B49-90A8-5B957C6D2723}"/>
                </a:ext>
              </a:extLst>
            </p:cNvPr>
            <p:cNvSpPr txBox="1"/>
            <p:nvPr/>
          </p:nvSpPr>
          <p:spPr>
            <a:xfrm>
              <a:off x="5943600" y="6492240"/>
              <a:ext cx="23622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000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A83EBC8-8197-094C-ACF9-2E2A77F01D6F}"/>
                </a:ext>
              </a:extLst>
            </p:cNvPr>
            <p:cNvGrpSpPr/>
            <p:nvPr/>
          </p:nvGrpSpPr>
          <p:grpSpPr>
            <a:xfrm>
              <a:off x="2433918" y="838200"/>
              <a:ext cx="6252882" cy="6024265"/>
              <a:chOff x="909918" y="838200"/>
              <a:chExt cx="6252882" cy="6024265"/>
            </a:xfrm>
          </p:grpSpPr>
          <p:pic>
            <p:nvPicPr>
              <p:cNvPr id="5" name="Untitled1.mp4">
                <a:hlinkClick r:id="" action="ppaction://media"/>
                <a:extLst>
                  <a:ext uri="{FF2B5EF4-FFF2-40B4-BE49-F238E27FC236}">
                    <a16:creationId xmlns:a16="http://schemas.microsoft.com/office/drawing/2014/main" id="{E782135E-3640-B44C-A7F1-587F7EF7CC90}"/>
                  </a:ext>
                </a:extLst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 rotWithShape="1">
              <a:blip r:embed="rId4"/>
              <a:srcRect l="-10237" t="8000" r="10237" b="1333"/>
              <a:stretch/>
            </p:blipFill>
            <p:spPr>
              <a:xfrm>
                <a:off x="909918" y="838200"/>
                <a:ext cx="6252882" cy="5669280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5941CE-D49D-F149-BDC3-A3FA3E627BFD}"/>
                  </a:ext>
                </a:extLst>
              </p:cNvPr>
              <p:cNvSpPr txBox="1"/>
              <p:nvPr/>
            </p:nvSpPr>
            <p:spPr>
              <a:xfrm>
                <a:off x="1828800" y="6400800"/>
                <a:ext cx="5334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 </a:t>
                </a:r>
                <a:r>
                  <a:rPr lang="en-US" sz="2000" dirty="0"/>
                  <a:t>Brightness [</a:t>
                </a:r>
                <a:r>
                  <a:rPr lang="en-US" sz="2000" dirty="0" err="1"/>
                  <a:t>kR</a:t>
                </a:r>
                <a:r>
                  <a:rPr lang="en-US" sz="2000" dirty="0"/>
                  <a:t>]</a:t>
                </a:r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783383-DA94-3644-BDBB-25C4B48D0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212" y="76200"/>
            <a:ext cx="7162800" cy="609600"/>
          </a:xfrm>
        </p:spPr>
        <p:txBody>
          <a:bodyPr/>
          <a:lstStyle/>
          <a:p>
            <a:r>
              <a:rPr lang="en-US" dirty="0"/>
              <a:t>Imaging at 135 nm, October 9 (Day 282)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DF8892-CF69-D74E-9857-1200C7E98AB8}"/>
              </a:ext>
            </a:extLst>
          </p:cNvPr>
          <p:cNvSpPr txBox="1"/>
          <p:nvPr/>
        </p:nvSpPr>
        <p:spPr>
          <a:xfrm>
            <a:off x="227011" y="1126153"/>
            <a:ext cx="58674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0300-2000 LT (0600-2300 UT) observations by Channel A </a:t>
            </a:r>
          </a:p>
          <a:p>
            <a:endParaRPr lang="en-US" b="1" dirty="0"/>
          </a:p>
          <a:p>
            <a:r>
              <a:rPr lang="en-US" b="1" dirty="0"/>
              <a:t>Low resolution mode (0.35 nm)</a:t>
            </a:r>
          </a:p>
          <a:p>
            <a:endParaRPr lang="en-US" b="1" dirty="0"/>
          </a:p>
          <a:p>
            <a:r>
              <a:rPr lang="en-US" b="1" dirty="0"/>
              <a:t>Sum of 135.6 nm emission, primarily from atomic oxygen (O)</a:t>
            </a:r>
          </a:p>
          <a:p>
            <a:endParaRPr lang="en-US" b="1" dirty="0"/>
          </a:p>
          <a:p>
            <a:r>
              <a:rPr lang="en-US" b="1" dirty="0"/>
              <a:t>30 minute cadence for whole image, spatial grid is 125 km x 125 km at nadir</a:t>
            </a:r>
          </a:p>
          <a:p>
            <a:endParaRPr lang="en-US" b="1" dirty="0"/>
          </a:p>
          <a:p>
            <a:r>
              <a:rPr lang="en-US" b="1" dirty="0"/>
              <a:t>Combined scans of north and south latitudes from L1C data </a:t>
            </a:r>
          </a:p>
        </p:txBody>
      </p:sp>
    </p:spTree>
    <p:extLst>
      <p:ext uri="{BB962C8B-B14F-4D97-AF65-F5344CB8AC3E}">
        <p14:creationId xmlns:p14="http://schemas.microsoft.com/office/powerpoint/2010/main" val="276552735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B2342-4734-134D-A8F6-E7794B61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612" y="76200"/>
            <a:ext cx="6705600" cy="609600"/>
          </a:xfrm>
        </p:spPr>
        <p:txBody>
          <a:bodyPr/>
          <a:lstStyle/>
          <a:p>
            <a:r>
              <a:rPr lang="en-US" dirty="0"/>
              <a:t>Imaging of O/N</a:t>
            </a:r>
            <a:r>
              <a:rPr lang="en-US" baseline="-25000" dirty="0"/>
              <a:t>2</a:t>
            </a:r>
            <a:r>
              <a:rPr lang="en-US" dirty="0"/>
              <a:t> Density Ratio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2A6265-1273-AE42-90D4-3599F0B7C4E4}"/>
              </a:ext>
            </a:extLst>
          </p:cNvPr>
          <p:cNvGrpSpPr>
            <a:grpSpLocks noChangeAspect="1"/>
          </p:cNvGrpSpPr>
          <p:nvPr/>
        </p:nvGrpSpPr>
        <p:grpSpPr>
          <a:xfrm>
            <a:off x="5423852" y="1234440"/>
            <a:ext cx="6309360" cy="6309360"/>
            <a:chOff x="1143000" y="838200"/>
            <a:chExt cx="6858000" cy="6858000"/>
          </a:xfrm>
        </p:grpSpPr>
        <p:pic>
          <p:nvPicPr>
            <p:cNvPr id="4" name="on2_cha.mp4">
              <a:hlinkClick r:id="" action="ppaction://media"/>
              <a:extLst>
                <a:ext uri="{FF2B5EF4-FFF2-40B4-BE49-F238E27FC236}">
                  <a16:creationId xmlns:a16="http://schemas.microsoft.com/office/drawing/2014/main" id="{17AFBB9D-A80A-D244-8F1C-3EFD2CE51653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t="7776" b="-7776"/>
            <a:stretch/>
          </p:blipFill>
          <p:spPr>
            <a:xfrm>
              <a:off x="1143000" y="838200"/>
              <a:ext cx="6858000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AE0B5F-9206-0445-B0C6-1860987F3FD4}"/>
                </a:ext>
              </a:extLst>
            </p:cNvPr>
            <p:cNvSpPr txBox="1"/>
            <p:nvPr/>
          </p:nvSpPr>
          <p:spPr>
            <a:xfrm rot="16200000">
              <a:off x="5869633" y="3559095"/>
              <a:ext cx="3200402" cy="5018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O/N</a:t>
              </a:r>
              <a:r>
                <a:rPr lang="en-US" baseline="-25000" dirty="0"/>
                <a:t>2</a:t>
              </a:r>
              <a:r>
                <a:rPr lang="en-US" dirty="0"/>
                <a:t> Density Ratio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48504F0-5455-8441-8189-B642F81A0DBC}"/>
              </a:ext>
            </a:extLst>
          </p:cNvPr>
          <p:cNvSpPr txBox="1"/>
          <p:nvPr/>
        </p:nvSpPr>
        <p:spPr>
          <a:xfrm>
            <a:off x="4646612" y="833736"/>
            <a:ext cx="7315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Sept 11 (Day 254) of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51B596-A775-404E-9BA7-5598E79CB45D}"/>
              </a:ext>
            </a:extLst>
          </p:cNvPr>
          <p:cNvSpPr txBox="1"/>
          <p:nvPr/>
        </p:nvSpPr>
        <p:spPr>
          <a:xfrm>
            <a:off x="6018212" y="5943605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Correira</a:t>
            </a:r>
            <a:r>
              <a:rPr lang="en-US" sz="1400" dirty="0">
                <a:solidFill>
                  <a:schemeClr val="bg1"/>
                </a:solidFill>
              </a:rPr>
              <a:t> - CPI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58DB1B-7DBC-624B-AA31-5BAE0ADBF6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0578" t="9710" r="10578" b="7675"/>
          <a:stretch/>
        </p:blipFill>
        <p:spPr>
          <a:xfrm>
            <a:off x="4753292" y="1371600"/>
            <a:ext cx="6309360" cy="5212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6A9305-F6E8-5944-AD35-C4250F44B033}"/>
              </a:ext>
            </a:extLst>
          </p:cNvPr>
          <p:cNvSpPr txBox="1"/>
          <p:nvPr/>
        </p:nvSpPr>
        <p:spPr>
          <a:xfrm>
            <a:off x="6018212" y="5943605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Correira</a:t>
            </a:r>
            <a:r>
              <a:rPr lang="en-US" sz="1400" dirty="0">
                <a:solidFill>
                  <a:schemeClr val="bg1"/>
                </a:solidFill>
              </a:rPr>
              <a:t> - CPI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B07657-59AB-9E4E-AE09-D15C3EF15453}"/>
              </a:ext>
            </a:extLst>
          </p:cNvPr>
          <p:cNvSpPr txBox="1"/>
          <p:nvPr/>
        </p:nvSpPr>
        <p:spPr>
          <a:xfrm>
            <a:off x="455612" y="1219200"/>
            <a:ext cx="471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Sept 11 (Day 254) was first full day of observations, prior to completion of commissioning activities </a:t>
            </a:r>
          </a:p>
          <a:p>
            <a:pPr marL="342900" indent="-342900">
              <a:buFontTx/>
              <a:buChar char="-"/>
            </a:pPr>
            <a:endParaRPr lang="en-US" b="1" dirty="0"/>
          </a:p>
          <a:p>
            <a:r>
              <a:rPr lang="en-US" b="1" dirty="0"/>
              <a:t>Geomagnetic storm with </a:t>
            </a:r>
            <a:r>
              <a:rPr lang="en-US" b="1" dirty="0" err="1"/>
              <a:t>Kp</a:t>
            </a:r>
            <a:r>
              <a:rPr lang="en-US" b="1" dirty="0"/>
              <a:t> &gt;5 began at ~3 UT (~midnight GOLD LT)</a:t>
            </a:r>
          </a:p>
          <a:p>
            <a:endParaRPr lang="en-US" b="1" dirty="0"/>
          </a:p>
          <a:p>
            <a:r>
              <a:rPr lang="en-US" b="1" dirty="0"/>
              <a:t>Oxygen density near 160 km in northern auroral region decreased significantly</a:t>
            </a:r>
          </a:p>
          <a:p>
            <a:endParaRPr lang="en-US" b="1" dirty="0"/>
          </a:p>
          <a:p>
            <a:r>
              <a:rPr lang="en-US" b="1" dirty="0"/>
              <a:t>Further details in SA21A-3169</a:t>
            </a:r>
          </a:p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45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AAE06-EA3D-E944-A63C-1BE31706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Stellar Occultations for O</a:t>
            </a:r>
            <a:r>
              <a:rPr lang="en-US" baseline="-25000" dirty="0"/>
              <a:t>2</a:t>
            </a:r>
            <a:r>
              <a:rPr lang="en-US" dirty="0"/>
              <a:t> Density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63893F-A0C7-3440-84BA-F2719D3B0226}"/>
              </a:ext>
            </a:extLst>
          </p:cNvPr>
          <p:cNvSpPr txBox="1"/>
          <p:nvPr/>
        </p:nvSpPr>
        <p:spPr>
          <a:xfrm>
            <a:off x="227012" y="1439644"/>
            <a:ext cx="516635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Black line is a priori MSIS O</a:t>
            </a:r>
            <a:r>
              <a:rPr lang="en-US" b="1" baseline="-25000" dirty="0"/>
              <a:t>2</a:t>
            </a:r>
            <a:r>
              <a:rPr lang="en-US" b="1" dirty="0"/>
              <a:t> profile for low solar activity</a:t>
            </a:r>
          </a:p>
          <a:p>
            <a:endParaRPr lang="en-US" b="1" dirty="0"/>
          </a:p>
          <a:p>
            <a:r>
              <a:rPr lang="en-US" b="1" dirty="0"/>
              <a:t>Local times are at tangent point</a:t>
            </a:r>
          </a:p>
          <a:p>
            <a:endParaRPr lang="en-US" b="1" dirty="0"/>
          </a:p>
          <a:p>
            <a:r>
              <a:rPr lang="en-US" b="1" dirty="0"/>
              <a:t>Decrease near 180 km is typical</a:t>
            </a:r>
          </a:p>
          <a:p>
            <a:endParaRPr lang="en-US" b="1" dirty="0"/>
          </a:p>
          <a:p>
            <a:r>
              <a:rPr lang="en-US" b="1" dirty="0"/>
              <a:t>Decrease is consistent with some recent predictions (see SA13B-2769)</a:t>
            </a:r>
          </a:p>
          <a:p>
            <a:endParaRPr lang="en-US" b="1" dirty="0"/>
          </a:p>
          <a:p>
            <a:r>
              <a:rPr lang="en-US" b="1" dirty="0"/>
              <a:t>Further details in SA21A-3170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sz="2000" b="1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411276-E40A-A345-B048-A9EA37879C47}"/>
              </a:ext>
            </a:extLst>
          </p:cNvPr>
          <p:cNvGrpSpPr/>
          <p:nvPr/>
        </p:nvGrpSpPr>
        <p:grpSpPr>
          <a:xfrm>
            <a:off x="5469572" y="990600"/>
            <a:ext cx="6035040" cy="5307390"/>
            <a:chOff x="3048000" y="990600"/>
            <a:chExt cx="6035040" cy="530739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A4E73F2-E473-B642-B8AA-8197D977E8C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48000" y="990600"/>
              <a:ext cx="6035040" cy="5181600"/>
              <a:chOff x="1844040" y="290017"/>
              <a:chExt cx="7223760" cy="620222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B23C5C2-80BE-E944-845E-E45B374BBD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0852" t="15115" r="7750" b="11548"/>
              <a:stretch/>
            </p:blipFill>
            <p:spPr>
              <a:xfrm>
                <a:off x="1844040" y="1463040"/>
                <a:ext cx="7223760" cy="502920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6CC50C-E774-1A4F-A233-1D954EA0ECC0}"/>
                  </a:ext>
                </a:extLst>
              </p:cNvPr>
              <p:cNvSpPr txBox="1"/>
              <p:nvPr/>
            </p:nvSpPr>
            <p:spPr>
              <a:xfrm>
                <a:off x="2817322" y="290017"/>
                <a:ext cx="5867399" cy="994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Nightside Retrievals </a:t>
                </a:r>
              </a:p>
              <a:p>
                <a:pPr algn="ctr"/>
                <a:r>
                  <a:rPr lang="en-US" b="1" dirty="0"/>
                  <a:t>October 23, 2018 (Day 296)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BE866F-FB0B-2D4E-BEC3-C365DB07C2D2}"/>
                </a:ext>
              </a:extLst>
            </p:cNvPr>
            <p:cNvSpPr txBox="1"/>
            <p:nvPr/>
          </p:nvSpPr>
          <p:spPr>
            <a:xfrm>
              <a:off x="4267200" y="4343400"/>
              <a:ext cx="245364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Preliminary</a:t>
              </a:r>
            </a:p>
            <a:p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sz="1400" dirty="0"/>
                <a:t>J. </a:t>
              </a:r>
              <a:r>
                <a:rPr lang="en-US" sz="1400" dirty="0" err="1"/>
                <a:t>Lumpe</a:t>
              </a:r>
              <a:r>
                <a:rPr lang="en-US" sz="1400" dirty="0"/>
                <a:t> - CPI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B8A5E8-58B2-B042-8DF7-2B61B6DCC55C}"/>
                </a:ext>
              </a:extLst>
            </p:cNvPr>
            <p:cNvSpPr txBox="1"/>
            <p:nvPr/>
          </p:nvSpPr>
          <p:spPr>
            <a:xfrm>
              <a:off x="3886200" y="5897880"/>
              <a:ext cx="490187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O</a:t>
              </a:r>
              <a:r>
                <a:rPr lang="en-US" sz="2000" b="1" baseline="-25000" dirty="0"/>
                <a:t>2</a:t>
              </a:r>
              <a:r>
                <a:rPr lang="en-US" sz="2000" b="1" dirty="0"/>
                <a:t> Density (</a:t>
              </a:r>
              <a:r>
                <a:rPr lang="en-US" sz="2000" b="1" dirty="0" err="1"/>
                <a:t>mol</a:t>
              </a:r>
              <a:r>
                <a:rPr lang="en-US" sz="2000" b="1" dirty="0"/>
                <a:t>/cm</a:t>
              </a:r>
              <a:r>
                <a:rPr lang="en-US" sz="2000" b="1" baseline="30000" dirty="0"/>
                <a:t>3</a:t>
              </a:r>
              <a:r>
                <a:rPr lang="en-US" sz="2000" b="1" dirty="0"/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342163-A25A-1242-A2D8-B1BB80496C7F}"/>
                </a:ext>
              </a:extLst>
            </p:cNvPr>
            <p:cNvSpPr txBox="1"/>
            <p:nvPr/>
          </p:nvSpPr>
          <p:spPr>
            <a:xfrm rot="16200000">
              <a:off x="797117" y="3622484"/>
              <a:ext cx="490187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Altitude (km)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7191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95717C-BFE2-A44B-B61E-ACCD4484A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212" y="228600"/>
            <a:ext cx="6858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687DA0-1051-5745-B568-F6143DB317B2}"/>
              </a:ext>
            </a:extLst>
          </p:cNvPr>
          <p:cNvSpPr txBox="1"/>
          <p:nvPr/>
        </p:nvSpPr>
        <p:spPr>
          <a:xfrm>
            <a:off x="6018212" y="228601"/>
            <a:ext cx="6858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b="1" dirty="0"/>
              <a:t>October 17, 2018 (day 290)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DC3EC9-3D2F-D946-88C0-AAAD758BE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Nightside Observations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404FEA-7096-9D46-ABE7-223EB2BC43DA}"/>
              </a:ext>
            </a:extLst>
          </p:cNvPr>
          <p:cNvSpPr txBox="1"/>
          <p:nvPr/>
        </p:nvSpPr>
        <p:spPr>
          <a:xfrm>
            <a:off x="6018212" y="6572071"/>
            <a:ext cx="6858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63C962-F6DF-6C48-9C46-1111C4DD57A0}"/>
              </a:ext>
            </a:extLst>
          </p:cNvPr>
          <p:cNvSpPr txBox="1"/>
          <p:nvPr/>
        </p:nvSpPr>
        <p:spPr>
          <a:xfrm>
            <a:off x="11657012" y="997094"/>
            <a:ext cx="1371600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8CA4B9-3C26-2145-968B-7684DCDBA367}"/>
              </a:ext>
            </a:extLst>
          </p:cNvPr>
          <p:cNvSpPr txBox="1"/>
          <p:nvPr/>
        </p:nvSpPr>
        <p:spPr>
          <a:xfrm>
            <a:off x="3579812" y="1149494"/>
            <a:ext cx="1371600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60EF2C-395B-3542-9766-F07E88051DEE}"/>
              </a:ext>
            </a:extLst>
          </p:cNvPr>
          <p:cNvSpPr txBox="1"/>
          <p:nvPr/>
        </p:nvSpPr>
        <p:spPr>
          <a:xfrm>
            <a:off x="227012" y="838200"/>
            <a:ext cx="5181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Observing emissions from Appleton anomaly (O 135.6 nm) </a:t>
            </a:r>
          </a:p>
          <a:p>
            <a:endParaRPr lang="en-US" b="1" dirty="0"/>
          </a:p>
          <a:p>
            <a:r>
              <a:rPr lang="en-US" b="1" dirty="0"/>
              <a:t>Single channel alternating high and low latitudes 17-20 LT; 30 min imaging cadence</a:t>
            </a:r>
          </a:p>
          <a:p>
            <a:endParaRPr lang="en-US" b="1" dirty="0"/>
          </a:p>
          <a:p>
            <a:r>
              <a:rPr lang="en-US" b="1" dirty="0"/>
              <a:t>Both channels 20-21 LT; 15 min imaging cadence</a:t>
            </a:r>
          </a:p>
          <a:p>
            <a:endParaRPr lang="en-US" b="1" dirty="0"/>
          </a:p>
          <a:p>
            <a:r>
              <a:rPr lang="en-US" b="1" dirty="0"/>
              <a:t>Green line is magnetic equator</a:t>
            </a:r>
          </a:p>
          <a:p>
            <a:endParaRPr lang="en-US" b="1" dirty="0"/>
          </a:p>
          <a:p>
            <a:r>
              <a:rPr lang="en-US" b="1" dirty="0"/>
              <a:t>Western longitudes offset from terminator</a:t>
            </a:r>
          </a:p>
          <a:p>
            <a:endParaRPr lang="en-US" b="1" dirty="0"/>
          </a:p>
          <a:p>
            <a:r>
              <a:rPr lang="en-US" sz="2000" dirty="0"/>
              <a:t>(longer movie at CPI display)</a:t>
            </a:r>
          </a:p>
        </p:txBody>
      </p:sp>
      <p:sp>
        <p:nvSpPr>
          <p:cNvPr id="17" name="Line 5">
            <a:extLst>
              <a:ext uri="{FF2B5EF4-FFF2-40B4-BE49-F238E27FC236}">
                <a16:creationId xmlns:a16="http://schemas.microsoft.com/office/drawing/2014/main" id="{55DA1290-F017-A546-B181-2BEB68A3BD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5588" y="762000"/>
            <a:ext cx="10588624" cy="0"/>
          </a:xfrm>
          <a:prstGeom prst="line">
            <a:avLst/>
          </a:prstGeom>
          <a:noFill/>
          <a:ln w="57150" cmpd="thinThick">
            <a:solidFill>
              <a:srgbClr val="907650">
                <a:alpha val="96861"/>
              </a:srgb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17E1DE-E446-7E4B-B02C-153EB7AC97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2658" y="0"/>
            <a:ext cx="2423081" cy="76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230886-3375-294E-BFD9-60D3744F67AF}"/>
              </a:ext>
            </a:extLst>
          </p:cNvPr>
          <p:cNvSpPr txBox="1"/>
          <p:nvPr/>
        </p:nvSpPr>
        <p:spPr>
          <a:xfrm>
            <a:off x="10607209" y="54102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R. </a:t>
            </a:r>
            <a:r>
              <a:rPr lang="en-US" sz="1400" dirty="0" err="1">
                <a:solidFill>
                  <a:schemeClr val="bg1"/>
                </a:solidFill>
              </a:rPr>
              <a:t>Daniell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37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98612" y="76200"/>
            <a:ext cx="8153400" cy="609600"/>
          </a:xfrm>
        </p:spPr>
        <p:txBody>
          <a:bodyPr/>
          <a:lstStyle/>
          <a:p>
            <a:r>
              <a:rPr lang="en-US" dirty="0"/>
              <a:t>Summary</a:t>
            </a:r>
            <a:endParaRPr lang="en-US" dirty="0">
              <a:cs typeface="Cambria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303212" y="1219200"/>
            <a:ext cx="5181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Aft>
                <a:spcPts val="2400"/>
              </a:spcAft>
            </a:pPr>
            <a:r>
              <a:rPr lang="en-US" b="1" dirty="0">
                <a:cs typeface="Cambria"/>
              </a:rPr>
              <a:t>Instrument launched in Jan. 2018</a:t>
            </a:r>
          </a:p>
          <a:p>
            <a:pPr>
              <a:spcAft>
                <a:spcPts val="2400"/>
              </a:spcAft>
            </a:pPr>
            <a:r>
              <a:rPr lang="en-US" b="1" dirty="0">
                <a:solidFill>
                  <a:srgbClr val="000000"/>
                </a:solidFill>
              </a:rPr>
              <a:t>Two year mission operations began October 2018 </a:t>
            </a:r>
          </a:p>
          <a:p>
            <a:pPr>
              <a:spcAft>
                <a:spcPts val="2400"/>
              </a:spcAft>
            </a:pPr>
            <a:r>
              <a:rPr lang="en-US" b="1" dirty="0"/>
              <a:t>Instrument is delivering excellent performance, consistent with test and calibration data</a:t>
            </a:r>
          </a:p>
          <a:p>
            <a:pPr>
              <a:spcAft>
                <a:spcPts val="2400"/>
              </a:spcAft>
            </a:pPr>
            <a:r>
              <a:rPr lang="en-US" b="1" dirty="0"/>
              <a:t>Data products now being validated by science team </a:t>
            </a:r>
          </a:p>
          <a:p>
            <a:pPr>
              <a:spcAft>
                <a:spcPts val="2400"/>
              </a:spcAft>
            </a:pPr>
            <a:r>
              <a:rPr lang="en-US" b="1" dirty="0"/>
              <a:t>L2 data release March 2019</a:t>
            </a:r>
          </a:p>
          <a:p>
            <a:pPr>
              <a:spcAft>
                <a:spcPts val="3600"/>
              </a:spcAft>
            </a:pPr>
            <a:endParaRPr lang="en-US" sz="2000" b="1" dirty="0">
              <a:solidFill>
                <a:srgbClr val="000000"/>
              </a:solidFill>
            </a:endParaRPr>
          </a:p>
          <a:p>
            <a:pPr>
              <a:spcAft>
                <a:spcPts val="3600"/>
              </a:spcAft>
            </a:pPr>
            <a:endParaRPr lang="en-US" b="1" dirty="0">
              <a:cs typeface="Cambri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247F30-3BA3-6743-8368-880614100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63" t="19608" r="19660" b="19717"/>
          <a:stretch/>
        </p:blipFill>
        <p:spPr>
          <a:xfrm>
            <a:off x="6063932" y="877824"/>
            <a:ext cx="5669280" cy="5669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0FB6C-00CD-5B4E-8EBB-0CEC95E2DAE3}"/>
              </a:ext>
            </a:extLst>
          </p:cNvPr>
          <p:cNvSpPr txBox="1"/>
          <p:nvPr/>
        </p:nvSpPr>
        <p:spPr>
          <a:xfrm>
            <a:off x="10607209" y="6169223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R. </a:t>
            </a:r>
            <a:r>
              <a:rPr lang="en-US" sz="1400" dirty="0" err="1">
                <a:solidFill>
                  <a:schemeClr val="bg1"/>
                </a:solidFill>
              </a:rPr>
              <a:t>Daniell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8394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OLD Template SV 9-21">
  <a:themeElements>
    <a:clrScheme name="GOLD Template SV 9-2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OLD Template SV 9-21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GOLD Template SV 9-2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LD Template SV 9-2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LD Template SV 9-2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LD Template SV 9-2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LD Template SV 9-2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LD Template SV 9-2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LD Template SV 9-2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LD Template SV 9-2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LD Template SV 9-2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LD Template SV 9-2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LD Template SV 9-2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LD Template SV 9-2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59332</TotalTime>
  <Words>686</Words>
  <Application>Microsoft Macintosh PowerPoint</Application>
  <PresentationFormat>Custom</PresentationFormat>
  <Paragraphs>468</Paragraphs>
  <Slides>12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ＭＳ Ｐゴシック</vt:lpstr>
      <vt:lpstr>Arial</vt:lpstr>
      <vt:lpstr>Arial Black</vt:lpstr>
      <vt:lpstr>Calibri</vt:lpstr>
      <vt:lpstr>Cambria</vt:lpstr>
      <vt:lpstr>Geneva</vt:lpstr>
      <vt:lpstr>Times</vt:lpstr>
      <vt:lpstr>Blank Presentation</vt:lpstr>
      <vt:lpstr>GOLD Template SV 9-21</vt:lpstr>
      <vt:lpstr>Custom Design</vt:lpstr>
      <vt:lpstr>Office Theme</vt:lpstr>
      <vt:lpstr>PowerPoint Presentation</vt:lpstr>
      <vt:lpstr>Outline</vt:lpstr>
      <vt:lpstr>GOLD Mission</vt:lpstr>
      <vt:lpstr>GOLD Daily Observation Example</vt:lpstr>
      <vt:lpstr>Imaging at 135 nm, October 9 (Day 282)</vt:lpstr>
      <vt:lpstr>Imaging of O/N2 Density Ratio</vt:lpstr>
      <vt:lpstr>Stellar Occultations for O2 Density</vt:lpstr>
      <vt:lpstr>Nightside Observations</vt:lpstr>
      <vt:lpstr>Summary</vt:lpstr>
      <vt:lpstr>PowerPoint Presentation</vt:lpstr>
      <vt:lpstr>PowerPoint Presentation</vt:lpstr>
      <vt:lpstr>Forcing of the Thermosphere-Ionosphere</vt:lpstr>
    </vt:vector>
  </TitlesOfParts>
  <Company>UCF/FSI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</dc:title>
  <dc:creator>Richard Eastes</dc:creator>
  <cp:lastModifiedBy>Richard Eastes</cp:lastModifiedBy>
  <cp:revision>858</cp:revision>
  <dcterms:created xsi:type="dcterms:W3CDTF">2013-03-12T20:29:17Z</dcterms:created>
  <dcterms:modified xsi:type="dcterms:W3CDTF">2018-12-09T19:10:36Z</dcterms:modified>
</cp:coreProperties>
</file>